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6" r:id="rId2"/>
    <p:sldId id="265" r:id="rId3"/>
    <p:sldId id="259" r:id="rId4"/>
    <p:sldId id="417" r:id="rId5"/>
    <p:sldId id="256" r:id="rId6"/>
    <p:sldId id="263" r:id="rId7"/>
    <p:sldId id="271" r:id="rId8"/>
    <p:sldId id="351" r:id="rId9"/>
    <p:sldId id="418" r:id="rId10"/>
    <p:sldId id="273" r:id="rId11"/>
    <p:sldId id="269" r:id="rId12"/>
    <p:sldId id="272" r:id="rId13"/>
    <p:sldId id="291" r:id="rId14"/>
    <p:sldId id="292" r:id="rId15"/>
    <p:sldId id="293" r:id="rId16"/>
    <p:sldId id="295" r:id="rId17"/>
    <p:sldId id="290" r:id="rId18"/>
    <p:sldId id="415" r:id="rId19"/>
    <p:sldId id="416" r:id="rId20"/>
    <p:sldId id="267" r:id="rId21"/>
    <p:sldId id="268" r:id="rId22"/>
    <p:sldId id="262" r:id="rId23"/>
    <p:sldId id="270" r:id="rId24"/>
    <p:sldId id="276" r:id="rId25"/>
    <p:sldId id="421" r:id="rId26"/>
    <p:sldId id="424" r:id="rId27"/>
    <p:sldId id="419" r:id="rId28"/>
    <p:sldId id="420" r:id="rId29"/>
    <p:sldId id="278" r:id="rId30"/>
    <p:sldId id="280" r:id="rId31"/>
    <p:sldId id="279" r:id="rId32"/>
    <p:sldId id="281" r:id="rId33"/>
    <p:sldId id="287" r:id="rId34"/>
    <p:sldId id="288" r:id="rId35"/>
    <p:sldId id="289" r:id="rId36"/>
    <p:sldId id="286" r:id="rId37"/>
    <p:sldId id="282" r:id="rId38"/>
    <p:sldId id="423" r:id="rId39"/>
    <p:sldId id="283" r:id="rId40"/>
    <p:sldId id="422" r:id="rId41"/>
    <p:sldId id="284" r:id="rId42"/>
    <p:sldId id="28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E439E-1037-4240-BA2E-8780710639F3}" v="131" dt="2024-02-04T23:23:25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8400E-23C4-4C9A-B6EC-050B6266CE6A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DFF22-A4BF-40B4-9231-6F60FD90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6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order to learn Helm, a basic knowledge of Containers in general and Kubernetes in particular is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5AEF-66F2-8F4E-AF73-E138B1B3DC9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2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63679-D0BA-74C0-9702-450BACC0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6E57A-7878-1B40-B035-45C219E0F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C4BC1-03F1-E9A6-221D-F93D04BE1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order to learn Helm, a basic knowledge of Containers in general and Kubernetes in particular is required.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2FB9C-03CC-CECD-38BD-C671E993B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5AEF-66F2-8F4E-AF73-E138B1B3DC9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0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</a:t>
            </a:r>
            <a:r>
              <a:rPr lang="en-US" baseline="0" dirty="0"/>
              <a:t> the differences in using Kubectl (or kubernetes APIs) vs Helm in reference with the deployment of application.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5AEF-66F2-8F4E-AF73-E138B1B3DC9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32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</a:t>
            </a:r>
            <a:r>
              <a:rPr lang="en-US" baseline="0" dirty="0"/>
              <a:t> the differences in using Kubectl (or kubernetes APIs) vs Helm in reference with the upgrade/rollback of deployed application.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5AEF-66F2-8F4E-AF73-E138B1B3DC9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2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A803-6B9B-C611-25BA-D7193C13B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11CF7-C5F9-2051-548B-9A9217D47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8CBAC-6095-00C1-617B-AC24F39E0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FF5E2-9635-DF6A-5D93-53824D87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C83DE-D89D-6CB6-7130-9BB4F429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7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B25A-5A6E-1312-33E1-7A27B67A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992E9-1F5F-7533-39D5-25AF2F8E1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3C147-5111-456B-0600-A7D843B2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26D85-84A6-4334-6F2F-E4724F8F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134E7-31B8-E3A8-80E3-5160974D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3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0704E0-8794-3805-F728-BC7A139AC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A110B-230E-427D-DF15-13382C66B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D15CE-3402-04F4-8CFD-B5A84258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CD0B6-D38E-4CE6-28B0-C526715D1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35C8-D3A0-4AEA-3916-A47EA57B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629A-4E4A-D98E-BF7E-5DE462A9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5E43B-8EC5-BEC0-5EC4-7104462A7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FE778-A3ED-690A-8DD8-C0EEAA8E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44E3A-2AFC-E8A1-983B-86507FE4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F014E-740F-7E65-5C12-B3902124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1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6E1B-BF12-3CEB-4A5D-DAD00801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D875-5190-9958-0BC0-2B9314737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F11FD-3238-7B36-0F5B-459E4C18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6BA0C-17C9-A544-3689-B5400BC5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9B49D-B3CB-B369-5DBF-52769A44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7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0E02-E39C-3385-6507-108A46AC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8F59-1FAA-A606-D623-99A32A978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E214E-5423-61DF-482A-A9ED497D9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9E7BD-17D8-70F9-D341-52BE1CC7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883C7-B399-E115-3E9F-1E688B2A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028C6-FE51-9626-23DD-F5BD4AB0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85B8-DEDB-7998-7FBE-B468000A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99682-2C25-F9E8-39B8-64D94A3F4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A4C0F-2FE1-1C20-F30C-027D8F5B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51CFF-5890-C826-0D1D-A98B5047C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39ABC7-669F-38B0-3595-D8AAF0BC7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69E5D6-6138-B72F-32CB-92F1DECCB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0AD7B3-5A47-89DF-C365-EB1D14B5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65377-27C7-EFB1-58A1-D24463F1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6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3105-5747-99A3-F039-73C4E344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3E7C7-C06F-AFF7-DCA7-5E4808BE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94BEA-6479-931C-2E44-212B0325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84245-B64D-C547-9C19-DC08C3DB0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7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08253-E7E1-C100-E0EC-43649D9F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EDBBF-A511-B421-613F-1A0D65BA7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7783F-2B8B-29C0-B686-8F1C2D87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B3A4-9A60-B49E-9F71-CB27E9DA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22271-97D2-C184-275E-FDBF3272B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2CDD6-BFC7-D7CD-1B76-7AF148B52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0299E-BE65-2215-70DB-A28281E3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A7ED8-20FE-1E70-0B36-37796E73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EC0A6-0A55-C7B0-93D9-D9E24703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19CE-EECA-5559-E81E-B2BFA0C41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EA4B1-99EB-2816-A89A-6E94130A6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3310-0ABF-08BE-197F-98974B3C3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C0ACC-3226-D207-72A6-41FF42F4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2A7C9-FDB2-6B64-EF93-6A37AED2B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7A663-360A-0348-697C-AD785DAE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5FB7C-2EA6-C684-4287-B38D23CC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88EB7-F027-0899-396A-28397D323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52796-C256-8FEC-63EA-01FEBF02B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EA6E3-F7DC-0A49-9191-F4200A4E2CC0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0DC0-FD32-7F5B-564D-4A277531D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71ABD-B7FE-6BB6-D08D-F4CA7F6DA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github.com/huaweicloud/terraform-provider-huaweicloud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github.com/huaweicloud/terraform-provider-huaweicloud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huaweicloud/terraform-provider-huaweiclou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hyperlink" Target="https://github.com/huaweicloud/terraform-provider-huawei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github.com/huaweicloud/terraform-provider-huaweiclou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instal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hyperlink" Target="https://github.com/huaweicloud/terraform-provider-huawei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huaweicloud/terraform-provider-huaweicloud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aweicloud/terraform-provider-huaweicloud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rt-manager/cert-manager/releases/download/v1.13.2/cert-manager.crds.yaml" TargetMode="External"/><Relationship Id="rId2" Type="http://schemas.openxmlformats.org/officeDocument/2006/relationships/hyperlink" Target="https://raw.githubusercontent.com/helm/helm/main/scripts/get-helm-3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2.gi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aweicloud/terraform-provider-huaweiclou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05DE1-6932-A700-6D84-7AEE7DE12979}"/>
              </a:ext>
            </a:extLst>
          </p:cNvPr>
          <p:cNvSpPr txBox="1"/>
          <p:nvPr/>
        </p:nvSpPr>
        <p:spPr>
          <a:xfrm>
            <a:off x="118049" y="2799707"/>
            <a:ext cx="11955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057400"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rPr>
              <a:t>DevOps Open Source - Huawei Cloud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6DB58-90E3-81D3-E78B-CEC719650E76}"/>
              </a:ext>
            </a:extLst>
          </p:cNvPr>
          <p:cNvCxnSpPr>
            <a:cxnSpLocks/>
          </p:cNvCxnSpPr>
          <p:nvPr/>
        </p:nvCxnSpPr>
        <p:spPr>
          <a:xfrm>
            <a:off x="821122" y="3950399"/>
            <a:ext cx="1035605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9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23" name="Rectangle 17422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425" name="Rectangle 1742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Harbor</a:t>
            </a: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31F652B7-F470-458C-70CC-0FE90C4A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87" y="856513"/>
            <a:ext cx="5522976" cy="2485339"/>
          </a:xfrm>
          <a:prstGeom prst="rect">
            <a:avLst/>
          </a:prstGeom>
        </p:spPr>
      </p:pic>
      <p:sp>
        <p:nvSpPr>
          <p:cNvPr id="17427" name="Rectangle 1742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429" name="Rectangle 1742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latin typeface="+mj-lt"/>
              </a:rPr>
              <a:t>Harbor </a:t>
            </a:r>
            <a:r>
              <a:rPr lang="es-ES" sz="1600" dirty="0">
                <a:latin typeface="+mj-lt"/>
              </a:rPr>
              <a:t>es un registro open </a:t>
            </a:r>
            <a:r>
              <a:rPr lang="es-ES" sz="1600" dirty="0" err="1">
                <a:latin typeface="+mj-lt"/>
              </a:rPr>
              <a:t>source</a:t>
            </a:r>
            <a:r>
              <a:rPr lang="es-ES" sz="1600" dirty="0">
                <a:latin typeface="+mj-lt"/>
              </a:rPr>
              <a:t> que protege los artefactos con políticas y control de acceso,  garantiza que las imágenes se escaneen y estén libres de vulnerabilidades, y firma las imágenes como confiables. Harbor, es un proyecto graduado de CNCF, ofrece cumplimiento, rendimiento e interoperabilidad para ayudarlo a administrar de manera consistente y segura artefactos en plataformas informáticas nativas de la nube como </a:t>
            </a:r>
            <a:r>
              <a:rPr lang="es-ES" sz="1600" dirty="0" err="1">
                <a:latin typeface="+mj-lt"/>
              </a:rPr>
              <a:t>Kubernetes</a:t>
            </a:r>
            <a:r>
              <a:rPr lang="es-ES" sz="1600" dirty="0">
                <a:latin typeface="+mj-lt"/>
              </a:rPr>
              <a:t> y Docker.</a:t>
            </a:r>
            <a:endParaRPr lang="en-US" sz="1500" dirty="0"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FF7F4D-4FA8-401B-7761-E36FE11013E4}"/>
              </a:ext>
            </a:extLst>
          </p:cNvPr>
          <p:cNvGrpSpPr/>
          <p:nvPr/>
        </p:nvGrpSpPr>
        <p:grpSpPr>
          <a:xfrm>
            <a:off x="557783" y="655597"/>
            <a:ext cx="5486400" cy="2976541"/>
            <a:chOff x="5554828" y="146237"/>
            <a:chExt cx="5854311" cy="317614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9CE8C1F-2A3B-BDFD-70B5-FF1F253C9406}"/>
                </a:ext>
              </a:extLst>
            </p:cNvPr>
            <p:cNvGrpSpPr/>
            <p:nvPr/>
          </p:nvGrpSpPr>
          <p:grpSpPr>
            <a:xfrm>
              <a:off x="5554828" y="1478227"/>
              <a:ext cx="5854311" cy="1844154"/>
              <a:chOff x="5451349" y="2931810"/>
              <a:chExt cx="5854311" cy="1844154"/>
            </a:xfrm>
          </p:grpSpPr>
          <p:pic>
            <p:nvPicPr>
              <p:cNvPr id="17410" name="Picture 2" descr="Harbor – Marketplace – Google Cloud console">
                <a:extLst>
                  <a:ext uri="{FF2B5EF4-FFF2-40B4-BE49-F238E27FC236}">
                    <a16:creationId xmlns:a16="http://schemas.microsoft.com/office/drawing/2014/main" id="{9C1D0D25-3E18-544A-11A8-ED65CA0FF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1384" y="3154514"/>
                <a:ext cx="896780" cy="896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2" name="Picture 4" descr="Integrating Invicti Enterprise with GitHub Actions | Invicti">
                <a:extLst>
                  <a:ext uri="{FF2B5EF4-FFF2-40B4-BE49-F238E27FC236}">
                    <a16:creationId xmlns:a16="http://schemas.microsoft.com/office/drawing/2014/main" id="{C985D71A-D46C-2AA0-14D4-5943DC5D16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07" r="21698"/>
              <a:stretch/>
            </p:blipFill>
            <p:spPr bwMode="auto">
              <a:xfrm>
                <a:off x="5451349" y="2976929"/>
                <a:ext cx="1458410" cy="1251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6" name="Picture 8" descr="What is Argo CD? Features, Architecture, and Benefits">
                <a:extLst>
                  <a:ext uri="{FF2B5EF4-FFF2-40B4-BE49-F238E27FC236}">
                    <a16:creationId xmlns:a16="http://schemas.microsoft.com/office/drawing/2014/main" id="{12D90D21-4ADB-9733-21AA-44BB5ED5C5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13" r="28349"/>
              <a:stretch/>
            </p:blipFill>
            <p:spPr bwMode="auto">
              <a:xfrm>
                <a:off x="10414409" y="2931810"/>
                <a:ext cx="891251" cy="1349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84D39C2-9DED-B6D4-E88E-CB794AC446F0}"/>
                  </a:ext>
                </a:extLst>
              </p:cNvPr>
              <p:cNvCxnSpPr>
                <a:stCxn id="17412" idx="3"/>
                <a:endCxn id="17410" idx="1"/>
              </p:cNvCxnSpPr>
              <p:nvPr/>
            </p:nvCxnSpPr>
            <p:spPr>
              <a:xfrm>
                <a:off x="6909759" y="3602904"/>
                <a:ext cx="9416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25CB31A8-3D8C-694D-555F-B25A9A9EBCA2}"/>
                  </a:ext>
                </a:extLst>
              </p:cNvPr>
              <p:cNvCxnSpPr>
                <a:cxnSpLocks/>
                <a:stCxn id="17410" idx="2"/>
                <a:endCxn id="17412" idx="2"/>
              </p:cNvCxnSpPr>
              <p:nvPr/>
            </p:nvCxnSpPr>
            <p:spPr>
              <a:xfrm rot="5400000">
                <a:off x="7151372" y="3080476"/>
                <a:ext cx="177585" cy="2119220"/>
              </a:xfrm>
              <a:prstGeom prst="bentConnector3">
                <a:avLst>
                  <a:gd name="adj1" fmla="val 228727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5488DD1-C410-A749-7847-D1A3927BC11C}"/>
                  </a:ext>
                </a:extLst>
              </p:cNvPr>
              <p:cNvCxnSpPr>
                <a:cxnSpLocks/>
                <a:stCxn id="17410" idx="3"/>
                <a:endCxn id="17416" idx="1"/>
              </p:cNvCxnSpPr>
              <p:nvPr/>
            </p:nvCxnSpPr>
            <p:spPr>
              <a:xfrm>
                <a:off x="8748164" y="3602904"/>
                <a:ext cx="1666245" cy="36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F4F10B-5107-C712-AAE8-4B6F070D3E95}"/>
                  </a:ext>
                </a:extLst>
              </p:cNvPr>
              <p:cNvSpPr txBox="1"/>
              <p:nvPr/>
            </p:nvSpPr>
            <p:spPr>
              <a:xfrm>
                <a:off x="6904006" y="4228879"/>
                <a:ext cx="829935" cy="547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Pull image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cache</a:t>
                </a:r>
                <a:endParaRPr lang="en-US" sz="1200" dirty="0">
                  <a:latin typeface="+mj-l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AB4D757-E7EB-8D9C-646B-FAE5C5488528}"/>
                  </a:ext>
                </a:extLst>
              </p:cNvPr>
              <p:cNvSpPr txBox="1"/>
              <p:nvPr/>
            </p:nvSpPr>
            <p:spPr>
              <a:xfrm>
                <a:off x="6924915" y="3372071"/>
                <a:ext cx="956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Deposit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Image/Chart</a:t>
                </a:r>
                <a:endParaRPr lang="en-US" sz="1200" dirty="0">
                  <a:latin typeface="+mj-lt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582E8D-16FB-9A75-F0DD-928439E6CAE0}"/>
                  </a:ext>
                </a:extLst>
              </p:cNvPr>
              <p:cNvSpPr txBox="1"/>
              <p:nvPr/>
            </p:nvSpPr>
            <p:spPr>
              <a:xfrm>
                <a:off x="9053726" y="3355403"/>
                <a:ext cx="927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Pull for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deployment</a:t>
                </a:r>
                <a:endParaRPr lang="en-US" sz="1200">
                  <a:latin typeface="+mj-lt"/>
                </a:endParaRPr>
              </a:p>
            </p:txBody>
          </p:sp>
        </p:grpSp>
        <p:pic>
          <p:nvPicPr>
            <p:cNvPr id="17418" name="Picture 10" descr="Google Cloud Storage: Introduction &amp; Step-By-Step Guide">
              <a:extLst>
                <a:ext uri="{FF2B5EF4-FFF2-40B4-BE49-F238E27FC236}">
                  <a16:creationId xmlns:a16="http://schemas.microsoft.com/office/drawing/2014/main" id="{3AA7686C-87CC-CB86-179C-4D4966848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5676" y="146237"/>
              <a:ext cx="595154" cy="595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5990354-ABA1-FE9E-C9B2-451231CC8A25}"/>
                </a:ext>
              </a:extLst>
            </p:cNvPr>
            <p:cNvCxnSpPr>
              <a:cxnSpLocks/>
              <a:stCxn id="17410" idx="0"/>
              <a:endCxn id="17418" idx="2"/>
            </p:cNvCxnSpPr>
            <p:nvPr/>
          </p:nvCxnSpPr>
          <p:spPr>
            <a:xfrm flipV="1">
              <a:off x="8403253" y="741391"/>
              <a:ext cx="0" cy="959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6A3E19-A6FC-3C9E-516B-7DB0DA9C7B4E}"/>
                </a:ext>
              </a:extLst>
            </p:cNvPr>
            <p:cNvSpPr txBox="1"/>
            <p:nvPr/>
          </p:nvSpPr>
          <p:spPr>
            <a:xfrm>
              <a:off x="7932682" y="950820"/>
              <a:ext cx="1031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50392">
                <a:spcAft>
                  <a:spcPts val="600"/>
                </a:spcAft>
              </a:pPr>
              <a:r>
                <a:rPr lang="en-US" sz="1116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Cloud storage</a:t>
              </a:r>
            </a:p>
            <a:p>
              <a:pPr algn="ctr" defTabSz="850392">
                <a:spcAft>
                  <a:spcPts val="600"/>
                </a:spcAft>
              </a:pPr>
              <a:r>
                <a:rPr lang="en-US" sz="1116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For images</a:t>
              </a:r>
              <a:endParaRPr lang="en-US" sz="12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426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0">
            <a:extLst>
              <a:ext uri="{FF2B5EF4-FFF2-40B4-BE49-F238E27FC236}">
                <a16:creationId xmlns:a16="http://schemas.microsoft.com/office/drawing/2014/main" id="{0AAD52C3-F510-4AD2-8B1D-7D8A574B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838197" y="4451009"/>
            <a:ext cx="5171299" cy="1659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 err="1">
                <a:latin typeface="+mj-lt"/>
                <a:ea typeface="+mj-ea"/>
                <a:cs typeface="+mj-cs"/>
              </a:rPr>
              <a:t>ArgoCD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 descr="GitOps for infrastructure and delivery pipelines using Argo CD">
            <a:extLst>
              <a:ext uri="{FF2B5EF4-FFF2-40B4-BE49-F238E27FC236}">
                <a16:creationId xmlns:a16="http://schemas.microsoft.com/office/drawing/2014/main" id="{D7117E7A-9DF1-9CC3-2FC7-966EC7A0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8" y="826524"/>
            <a:ext cx="5171299" cy="297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08721F-A901-D630-A866-05C45CBC7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0" y="1091553"/>
            <a:ext cx="5171299" cy="2443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6182500" y="4460789"/>
            <a:ext cx="5130957" cy="1659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000" b="1" dirty="0" err="1">
                <a:latin typeface="+mj-lt"/>
              </a:rPr>
              <a:t>Argo</a:t>
            </a:r>
            <a:r>
              <a:rPr lang="es-ES_tradnl" sz="2000" dirty="0">
                <a:latin typeface="+mj-lt"/>
              </a:rPr>
              <a:t> automatiza el despliegue de aplicaciones comparando los diferenciales en las versiones y modificando el estado hasta lograr lo deseado. Permite visualizar los cambios antes de ser aplicados y hacer </a:t>
            </a:r>
            <a:r>
              <a:rPr lang="es-ES_tradnl" sz="2000" dirty="0" err="1">
                <a:latin typeface="+mj-lt"/>
              </a:rPr>
              <a:t>rollback</a:t>
            </a:r>
            <a:r>
              <a:rPr lang="es-ES_tradnl" sz="2000" dirty="0">
                <a:latin typeface="+mj-lt"/>
              </a:rPr>
              <a:t> de ser necesario al estado anterior</a:t>
            </a:r>
            <a:endParaRPr lang="en-US" sz="2000" dirty="0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E48EC5-9D86-2D28-2A7E-27B4AA5550F0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190227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396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74" name="Rectangle 15373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376" name="Rectangle 15375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838200" y="4440602"/>
            <a:ext cx="3300663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Kubernetes</a:t>
            </a:r>
          </a:p>
        </p:txBody>
      </p:sp>
      <p:pic>
        <p:nvPicPr>
          <p:cNvPr id="1026" name="Picture 2" descr="Load balancer en Kubernetes | OVHcloud">
            <a:extLst>
              <a:ext uri="{FF2B5EF4-FFF2-40B4-BE49-F238E27FC236}">
                <a16:creationId xmlns:a16="http://schemas.microsoft.com/office/drawing/2014/main" id="{5B927378-9132-F2C2-DD2B-453716AC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15" y="393503"/>
            <a:ext cx="3584448" cy="35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4C21F1-9E97-388A-CE18-03682C18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415" y="1029431"/>
            <a:ext cx="3584448" cy="2311968"/>
          </a:xfrm>
          <a:prstGeom prst="rect">
            <a:avLst/>
          </a:prstGeom>
        </p:spPr>
      </p:pic>
      <p:sp>
        <p:nvSpPr>
          <p:cNvPr id="15378" name="Rectangle 15377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80" name="Rectangle 15379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100" b="1" dirty="0" err="1"/>
              <a:t>Kubernetes</a:t>
            </a:r>
            <a:r>
              <a:rPr lang="es-PE" sz="1100" b="1" dirty="0"/>
              <a:t> </a:t>
            </a:r>
            <a:r>
              <a:rPr lang="es-PE" sz="1100" dirty="0"/>
              <a:t>es una plataforma open-</a:t>
            </a:r>
            <a:r>
              <a:rPr lang="es-PE" sz="1100" dirty="0" err="1"/>
              <a:t>source</a:t>
            </a:r>
            <a:r>
              <a:rPr lang="es-PE" sz="1100" dirty="0"/>
              <a:t> distribuida que gestiona el despliegue de aplicaciones contenerizadas.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100" dirty="0"/>
              <a:t>Simplifica la configuración y escalamiento de las mismas mediante una notación que engloba múltiples componentes dentro del aplicativo tales como capacidades de auto escalamiento, publicaciones públicas y privadas tanto con IP como dominio.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PE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100" dirty="0" err="1"/>
              <a:t>Kubernetes</a:t>
            </a:r>
            <a:r>
              <a:rPr lang="es-PE" sz="1100" dirty="0"/>
              <a:t> analiza es estado de los servicios para asegurar su disponibilidad y monitorea sus propios nodos para asegurar un balance en el uso de recursos con aplicaciones entrantes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8BBC77-CC93-01D7-F2F3-439136A75D5B}"/>
              </a:ext>
            </a:extLst>
          </p:cNvPr>
          <p:cNvGrpSpPr/>
          <p:nvPr/>
        </p:nvGrpSpPr>
        <p:grpSpPr>
          <a:xfrm>
            <a:off x="4345917" y="476901"/>
            <a:ext cx="3584449" cy="3417028"/>
            <a:chOff x="5254906" y="288862"/>
            <a:chExt cx="4111084" cy="39190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752495-F6C6-122E-DE9E-A0AB9564D706}"/>
                </a:ext>
              </a:extLst>
            </p:cNvPr>
            <p:cNvGrpSpPr/>
            <p:nvPr/>
          </p:nvGrpSpPr>
          <p:grpSpPr>
            <a:xfrm>
              <a:off x="5254906" y="288862"/>
              <a:ext cx="1458410" cy="2618843"/>
              <a:chOff x="7095281" y="1587440"/>
              <a:chExt cx="1458410" cy="2618843"/>
            </a:xfrm>
          </p:grpSpPr>
          <p:pic>
            <p:nvPicPr>
              <p:cNvPr id="15362" name="Picture 2" descr="HorizontalPodAutoscaler uses request (not limit) to determine when to scale  by percent | by Paul Dally | Medium">
                <a:extLst>
                  <a:ext uri="{FF2B5EF4-FFF2-40B4-BE49-F238E27FC236}">
                    <a16:creationId xmlns:a16="http://schemas.microsoft.com/office/drawing/2014/main" id="{E08FD4F7-9FF1-3AD6-1DDB-B209FC15E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1325" y="1705175"/>
                <a:ext cx="748173" cy="748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59FE52-95E2-F14C-53BF-81CDD76693ED}"/>
                  </a:ext>
                </a:extLst>
              </p:cNvPr>
              <p:cNvSpPr/>
              <p:nvPr/>
            </p:nvSpPr>
            <p:spPr>
              <a:xfrm>
                <a:off x="7095281" y="1587440"/>
                <a:ext cx="1458410" cy="26188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A32C95-CD7C-47A9-28D6-691C67B8D808}"/>
                  </a:ext>
                </a:extLst>
              </p:cNvPr>
              <p:cNvSpPr txBox="1"/>
              <p:nvPr/>
            </p:nvSpPr>
            <p:spPr>
              <a:xfrm>
                <a:off x="7390231" y="2403605"/>
                <a:ext cx="850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87390">
                  <a:spcAft>
                    <a:spcPts val="654"/>
                  </a:spcAft>
                </a:pPr>
                <a:r>
                  <a:rPr lang="en-US" sz="10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Horizontal</a:t>
                </a:r>
              </a:p>
              <a:p>
                <a:pPr algn="ctr" defTabSz="787390">
                  <a:spcAft>
                    <a:spcPts val="654"/>
                  </a:spcAft>
                </a:pPr>
                <a:r>
                  <a:rPr lang="en-US" sz="1033" kern="120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Autoscaler</a:t>
                </a:r>
                <a:endParaRPr lang="en-US" sz="120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81DBA9A-D2FC-FC40-C0DC-8DB3629C2834}"/>
                  </a:ext>
                </a:extLst>
              </p:cNvPr>
              <p:cNvGrpSpPr/>
              <p:nvPr/>
            </p:nvGrpSpPr>
            <p:grpSpPr>
              <a:xfrm>
                <a:off x="7424545" y="3036529"/>
                <a:ext cx="764953" cy="998495"/>
                <a:chOff x="10596578" y="1171295"/>
                <a:chExt cx="764953" cy="998495"/>
              </a:xfrm>
            </p:grpSpPr>
            <p:pic>
              <p:nvPicPr>
                <p:cNvPr id="7" name="Picture 8" descr="Understanding k8s Deployments">
                  <a:extLst>
                    <a:ext uri="{FF2B5EF4-FFF2-40B4-BE49-F238E27FC236}">
                      <a16:creationId xmlns:a16="http://schemas.microsoft.com/office/drawing/2014/main" id="{F4825D30-6AB3-3869-7854-1D01BB4303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230" t="1431" r="5285" b="80335"/>
                <a:stretch/>
              </p:blipFill>
              <p:spPr bwMode="auto">
                <a:xfrm>
                  <a:off x="10608541" y="1171295"/>
                  <a:ext cx="741025" cy="748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D47133-EFC6-46F9-E779-2FE1E963B360}"/>
                    </a:ext>
                  </a:extLst>
                </p:cNvPr>
                <p:cNvSpPr txBox="1"/>
                <p:nvPr/>
              </p:nvSpPr>
              <p:spPr>
                <a:xfrm>
                  <a:off x="10596578" y="1892791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87390">
                    <a:spcAft>
                      <a:spcPts val="654"/>
                    </a:spcAft>
                  </a:pPr>
                  <a:r>
                    <a:rPr lang="en-US" sz="1033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rPr>
                    <a:t>B4B-SaaS</a:t>
                  </a:r>
                  <a:endParaRPr lang="en-US" sz="1200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37502B-F642-E111-3BA3-70B88A8D5BB2}"/>
                </a:ext>
              </a:extLst>
            </p:cNvPr>
            <p:cNvGrpSpPr/>
            <p:nvPr/>
          </p:nvGrpSpPr>
          <p:grpSpPr>
            <a:xfrm>
              <a:off x="5595894" y="3239809"/>
              <a:ext cx="804323" cy="968121"/>
              <a:chOff x="7815412" y="4363068"/>
              <a:chExt cx="804323" cy="968121"/>
            </a:xfrm>
          </p:grpSpPr>
          <p:pic>
            <p:nvPicPr>
              <p:cNvPr id="10" name="Picture 8" descr="Understanding k8s Deployments">
                <a:extLst>
                  <a:ext uri="{FF2B5EF4-FFF2-40B4-BE49-F238E27FC236}">
                    <a16:creationId xmlns:a16="http://schemas.microsoft.com/office/drawing/2014/main" id="{FB360002-B93A-C021-05E3-5CBAC5F6C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30" t="1431" r="5285" b="80335"/>
              <a:stretch/>
            </p:blipFill>
            <p:spPr bwMode="auto">
              <a:xfrm>
                <a:off x="7853924" y="4363068"/>
                <a:ext cx="699767" cy="706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BE4691-FCD0-8D82-D3D2-6D64B9B7EBAE}"/>
                  </a:ext>
                </a:extLst>
              </p:cNvPr>
              <p:cNvSpPr txBox="1"/>
              <p:nvPr/>
            </p:nvSpPr>
            <p:spPr>
              <a:xfrm>
                <a:off x="7815412" y="5054190"/>
                <a:ext cx="8043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87390">
                  <a:spcAft>
                    <a:spcPts val="654"/>
                  </a:spcAft>
                </a:pPr>
                <a:r>
                  <a:rPr lang="en-US" sz="10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SQL Proxy</a:t>
                </a:r>
                <a:endParaRPr lang="en-US" sz="12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39423F-2FC7-5B4A-A921-546336F0684C}"/>
                </a:ext>
              </a:extLst>
            </p:cNvPr>
            <p:cNvGrpSpPr/>
            <p:nvPr/>
          </p:nvGrpSpPr>
          <p:grpSpPr>
            <a:xfrm>
              <a:off x="7267955" y="2135102"/>
              <a:ext cx="876650" cy="925687"/>
              <a:chOff x="9301831" y="3504842"/>
              <a:chExt cx="876650" cy="925687"/>
            </a:xfrm>
          </p:grpSpPr>
          <p:pic>
            <p:nvPicPr>
              <p:cNvPr id="9" name="Picture 8" descr="Understanding k8s Deployments">
                <a:extLst>
                  <a:ext uri="{FF2B5EF4-FFF2-40B4-BE49-F238E27FC236}">
                    <a16:creationId xmlns:a16="http://schemas.microsoft.com/office/drawing/2014/main" id="{030BFAE9-CAC8-50D3-434F-9B2635000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38" t="78152" r="35284" b="4227"/>
              <a:stretch/>
            </p:blipFill>
            <p:spPr bwMode="auto">
              <a:xfrm>
                <a:off x="9390245" y="3504842"/>
                <a:ext cx="668695" cy="671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BD9BC6-EA85-8B47-EFFB-B4973777F2A4}"/>
                  </a:ext>
                </a:extLst>
              </p:cNvPr>
              <p:cNvSpPr txBox="1"/>
              <p:nvPr/>
            </p:nvSpPr>
            <p:spPr>
              <a:xfrm>
                <a:off x="9301831" y="4153530"/>
                <a:ext cx="8766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87390">
                  <a:spcAft>
                    <a:spcPts val="654"/>
                  </a:spcAft>
                </a:pPr>
                <a:r>
                  <a:rPr lang="en-US" sz="10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Private ELB</a:t>
                </a:r>
                <a:endParaRPr lang="en-US" sz="12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2289AD-07E8-A6EC-BDB5-469E260ED113}"/>
                </a:ext>
              </a:extLst>
            </p:cNvPr>
            <p:cNvGrpSpPr/>
            <p:nvPr/>
          </p:nvGrpSpPr>
          <p:grpSpPr>
            <a:xfrm>
              <a:off x="8333591" y="2088972"/>
              <a:ext cx="1032399" cy="971817"/>
              <a:chOff x="10678326" y="3442545"/>
              <a:chExt cx="1032399" cy="971817"/>
            </a:xfrm>
          </p:grpSpPr>
          <p:pic>
            <p:nvPicPr>
              <p:cNvPr id="8" name="Picture 8" descr="Understanding k8s Deployments">
                <a:extLst>
                  <a:ext uri="{FF2B5EF4-FFF2-40B4-BE49-F238E27FC236}">
                    <a16:creationId xmlns:a16="http://schemas.microsoft.com/office/drawing/2014/main" id="{95383CF7-872A-153E-8DCE-5F9EE01A3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528" t="19823" r="20122" b="60496"/>
              <a:stretch/>
            </p:blipFill>
            <p:spPr bwMode="auto">
              <a:xfrm>
                <a:off x="10895494" y="3442545"/>
                <a:ext cx="694240" cy="763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A18C3E-405D-9D86-AD5E-4577DD7484D1}"/>
                  </a:ext>
                </a:extLst>
              </p:cNvPr>
              <p:cNvSpPr txBox="1"/>
              <p:nvPr/>
            </p:nvSpPr>
            <p:spPr>
              <a:xfrm>
                <a:off x="10678326" y="4137363"/>
                <a:ext cx="10323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87390">
                  <a:spcAft>
                    <a:spcPts val="654"/>
                  </a:spcAft>
                </a:pPr>
                <a:r>
                  <a:rPr lang="en-US" sz="10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Nginx Ingress</a:t>
                </a:r>
                <a:endParaRPr lang="en-US" sz="1200"/>
              </a:p>
            </p:txBody>
          </p:sp>
        </p:grp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471FF945-EA51-D5C5-E7D7-81D22EC5AB15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>
              <a:off x="6713316" y="1598284"/>
              <a:ext cx="643053" cy="872453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DA3071F2-0984-F767-17AF-2AE43B6AD5C3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8025064" y="2470737"/>
              <a:ext cx="525695" cy="10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479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EFB6E-289E-7710-A141-372D0864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80869-D05C-E3E1-50C3-6A5278958346}"/>
              </a:ext>
            </a:extLst>
          </p:cNvPr>
          <p:cNvSpPr txBox="1"/>
          <p:nvPr/>
        </p:nvSpPr>
        <p:spPr>
          <a:xfrm>
            <a:off x="838200" y="4440602"/>
            <a:ext cx="3300663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Kubernetes - Pods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94F93-9236-F0D6-91AC-CEB745A8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28" y="365759"/>
            <a:ext cx="3167822" cy="3639312"/>
          </a:xfrm>
          <a:prstGeom prst="rect">
            <a:avLst/>
          </a:prstGeom>
        </p:spPr>
      </p:pic>
      <p:pic>
        <p:nvPicPr>
          <p:cNvPr id="3074" name="Picture 2" descr="Arveja | plazaVea - Supermercado">
            <a:extLst>
              <a:ext uri="{FF2B5EF4-FFF2-40B4-BE49-F238E27FC236}">
                <a16:creationId xmlns:a16="http://schemas.microsoft.com/office/drawing/2014/main" id="{3B41973E-15EB-81D8-EA9C-1759AEF5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7415" y="393191"/>
            <a:ext cx="3584448" cy="35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Rectangle 3092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473CE-A144-B10A-001A-F1474184F853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Los Pods son la mínima expresión de un objeto en Kubernetes, son uno o mas contenedores que se ejecutan en conjunto, compartiendo un mismo contexto.</a:t>
            </a:r>
          </a:p>
        </p:txBody>
      </p:sp>
      <p:sp>
        <p:nvSpPr>
          <p:cNvPr id="29" name="AutoShape 4" descr="Nginx 16 Vector SVG Icon - SVG Repo">
            <a:extLst>
              <a:ext uri="{FF2B5EF4-FFF2-40B4-BE49-F238E27FC236}">
                <a16:creationId xmlns:a16="http://schemas.microsoft.com/office/drawing/2014/main" id="{61467DD8-945E-DA06-2F0F-2E0F923E5F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9F05629-43A7-3602-F2E2-6323F5257360}"/>
              </a:ext>
            </a:extLst>
          </p:cNvPr>
          <p:cNvGrpSpPr/>
          <p:nvPr/>
        </p:nvGrpSpPr>
        <p:grpSpPr>
          <a:xfrm>
            <a:off x="1366926" y="365760"/>
            <a:ext cx="1959426" cy="3639935"/>
            <a:chOff x="2307725" y="460271"/>
            <a:chExt cx="1092200" cy="20289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227353-95FB-A691-99F4-BD824EE211E0}"/>
                </a:ext>
              </a:extLst>
            </p:cNvPr>
            <p:cNvSpPr/>
            <p:nvPr/>
          </p:nvSpPr>
          <p:spPr>
            <a:xfrm>
              <a:off x="2307725" y="460271"/>
              <a:ext cx="1092200" cy="20289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1636776">
                <a:spcAft>
                  <a:spcPts val="600"/>
                </a:spcAft>
              </a:pPr>
              <a:r>
                <a:rPr lang="en-US" sz="322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Pod</a:t>
              </a: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2A0E173-7AB6-8105-0A23-7E7937AC593D}"/>
                </a:ext>
              </a:extLst>
            </p:cNvPr>
            <p:cNvGrpSpPr/>
            <p:nvPr/>
          </p:nvGrpSpPr>
          <p:grpSpPr>
            <a:xfrm>
              <a:off x="2438957" y="1558196"/>
              <a:ext cx="829733" cy="859202"/>
              <a:chOff x="1456267" y="2264998"/>
              <a:chExt cx="829733" cy="85920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AFEE232-FF98-42E5-AF9B-8E067C25955B}"/>
                  </a:ext>
                </a:extLst>
              </p:cNvPr>
              <p:cNvSpPr/>
              <p:nvPr/>
            </p:nvSpPr>
            <p:spPr>
              <a:xfrm>
                <a:off x="1456267" y="2264998"/>
                <a:ext cx="829733" cy="859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1636776">
                  <a:spcAft>
                    <a:spcPts val="600"/>
                  </a:spcAft>
                </a:pPr>
                <a:r>
                  <a:rPr lang="en-US" sz="1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Container B</a:t>
                </a:r>
                <a:endParaRPr lang="en-US" sz="105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82" name="Picture 10" descr="file type nginx&quot; Icon - Download for free – Iconduck">
                <a:extLst>
                  <a:ext uri="{FF2B5EF4-FFF2-40B4-BE49-F238E27FC236}">
                    <a16:creationId xmlns:a16="http://schemas.microsoft.com/office/drawing/2014/main" id="{2AC98701-01D6-AF05-7BFE-0D054C9EFB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9099" y="2585808"/>
                <a:ext cx="364067" cy="415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2F10BA8-DC7E-E371-C7F8-3AF8BAD06A07}"/>
                </a:ext>
              </a:extLst>
            </p:cNvPr>
            <p:cNvGrpSpPr/>
            <p:nvPr/>
          </p:nvGrpSpPr>
          <p:grpSpPr>
            <a:xfrm>
              <a:off x="2438958" y="786981"/>
              <a:ext cx="829733" cy="724212"/>
              <a:chOff x="778933" y="1299739"/>
              <a:chExt cx="829733" cy="7242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364D0E-0AA1-22C5-DE7A-BDE884EFF010}"/>
                  </a:ext>
                </a:extLst>
              </p:cNvPr>
              <p:cNvSpPr/>
              <p:nvPr/>
            </p:nvSpPr>
            <p:spPr>
              <a:xfrm>
                <a:off x="778933" y="1299739"/>
                <a:ext cx="829733" cy="71659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1636776">
                  <a:spcAft>
                    <a:spcPts val="600"/>
                  </a:spcAft>
                </a:pPr>
                <a:r>
                  <a:rPr lang="en-US" sz="1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Container A</a:t>
                </a:r>
                <a:endParaRPr lang="en-US" sz="105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84" name="Picture 12" descr="Php - Free logo icons">
                <a:extLst>
                  <a:ext uri="{FF2B5EF4-FFF2-40B4-BE49-F238E27FC236}">
                    <a16:creationId xmlns:a16="http://schemas.microsoft.com/office/drawing/2014/main" id="{4E0E0FBB-F1DF-2383-30FD-DE90253A6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881" y="1427052"/>
                <a:ext cx="596899" cy="596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26287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A6848-9C74-F399-0F94-9DD9C86C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00346A0-9279-4B6E-A4DF-93D4D09C1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0699" y="5478551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78AB0-007C-DFD0-51F4-22986DCEDDA9}"/>
              </a:ext>
            </a:extLst>
          </p:cNvPr>
          <p:cNvSpPr txBox="1"/>
          <p:nvPr/>
        </p:nvSpPr>
        <p:spPr>
          <a:xfrm>
            <a:off x="838200" y="4440602"/>
            <a:ext cx="3300663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Kubernetes -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Workloads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AE133-2AA6-98E1-24A7-B26307917258}"/>
              </a:ext>
            </a:extLst>
          </p:cNvPr>
          <p:cNvSpPr txBox="1"/>
          <p:nvPr/>
        </p:nvSpPr>
        <p:spPr>
          <a:xfrm>
            <a:off x="3304530" y="510975"/>
            <a:ext cx="2834393" cy="3388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PE" sz="2000" dirty="0" err="1">
                <a:latin typeface="+mj-lt"/>
              </a:rPr>
              <a:t>StatefulSet</a:t>
            </a:r>
            <a:endParaRPr lang="es-PE" sz="2000" dirty="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Un </a:t>
            </a:r>
            <a:r>
              <a:rPr lang="es-PE" sz="1400" dirty="0" err="1">
                <a:latin typeface="+mj-lt"/>
              </a:rPr>
              <a:t>StatefulSet</a:t>
            </a:r>
            <a:r>
              <a:rPr lang="es-PE" sz="1400" dirty="0">
                <a:latin typeface="+mj-lt"/>
              </a:rPr>
              <a:t> se caracteriza por que sus componentes mantienen un estado particular, cada </a:t>
            </a:r>
            <a:r>
              <a:rPr lang="es-PE" sz="1400" dirty="0" err="1">
                <a:latin typeface="+mj-lt"/>
              </a:rPr>
              <a:t>pod</a:t>
            </a:r>
            <a:r>
              <a:rPr lang="es-PE" sz="1400" dirty="0">
                <a:latin typeface="+mj-lt"/>
              </a:rPr>
              <a:t> tiene un identificador particular y contiene información propia.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Como ningún </a:t>
            </a:r>
            <a:r>
              <a:rPr lang="es-PE" sz="1400" dirty="0" err="1">
                <a:latin typeface="+mj-lt"/>
              </a:rPr>
              <a:t>pod</a:t>
            </a:r>
            <a:r>
              <a:rPr lang="es-PE" sz="1400" dirty="0">
                <a:latin typeface="+mj-lt"/>
              </a:rPr>
              <a:t> es intercambiable por otro se debe tener mucho cuidado al momento de eliminarlos ya que se puede tener perdida de información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Uso general: Bases de Datos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FAC834-5DF6-1B0E-608D-41ACD0AB19ED}"/>
              </a:ext>
            </a:extLst>
          </p:cNvPr>
          <p:cNvSpPr txBox="1"/>
          <p:nvPr/>
        </p:nvSpPr>
        <p:spPr>
          <a:xfrm>
            <a:off x="6138923" y="505254"/>
            <a:ext cx="2834393" cy="3388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PE" sz="2000" dirty="0" err="1">
                <a:latin typeface="+mj-lt"/>
              </a:rPr>
              <a:t>CronJob</a:t>
            </a:r>
            <a:endParaRPr lang="es-PE" sz="2000" dirty="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Los </a:t>
            </a:r>
            <a:r>
              <a:rPr lang="es-PE" sz="1400" dirty="0" err="1">
                <a:latin typeface="+mj-lt"/>
              </a:rPr>
              <a:t>CronJob</a:t>
            </a:r>
            <a:r>
              <a:rPr lang="es-PE" sz="1400" dirty="0">
                <a:latin typeface="+mj-lt"/>
              </a:rPr>
              <a:t> representan un </a:t>
            </a:r>
            <a:r>
              <a:rPr lang="es-PE" sz="1400" dirty="0" err="1">
                <a:latin typeface="+mj-lt"/>
              </a:rPr>
              <a:t>workload</a:t>
            </a:r>
            <a:r>
              <a:rPr lang="es-PE" sz="1400" dirty="0">
                <a:latin typeface="+mj-lt"/>
              </a:rPr>
              <a:t> que se ejecuta en base a un cronograma, son tareas continuas que se lanzan </a:t>
            </a:r>
            <a:r>
              <a:rPr lang="es-PE" sz="1400" dirty="0" err="1">
                <a:latin typeface="+mj-lt"/>
              </a:rPr>
              <a:t>pods</a:t>
            </a:r>
            <a:r>
              <a:rPr lang="es-PE" sz="1400" dirty="0">
                <a:latin typeface="+mj-lt"/>
              </a:rPr>
              <a:t> para completar un trabajo específico y luego procede a eliminarse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Uso general: Eliminación de logs, Consolidación de información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646903-3881-576B-BF7B-BA4ECFA04E3A}"/>
              </a:ext>
            </a:extLst>
          </p:cNvPr>
          <p:cNvSpPr txBox="1"/>
          <p:nvPr/>
        </p:nvSpPr>
        <p:spPr>
          <a:xfrm>
            <a:off x="8973316" y="499533"/>
            <a:ext cx="2834393" cy="3388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PE" sz="2000" dirty="0" err="1">
                <a:latin typeface="+mj-lt"/>
              </a:rPr>
              <a:t>DaemonSet</a:t>
            </a:r>
            <a:endParaRPr lang="es-PE" sz="2000" dirty="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Un </a:t>
            </a:r>
            <a:r>
              <a:rPr lang="es-PE" sz="1400" dirty="0" err="1">
                <a:latin typeface="+mj-lt"/>
              </a:rPr>
              <a:t>DaemonSet</a:t>
            </a:r>
            <a:r>
              <a:rPr lang="es-PE" sz="1400" dirty="0">
                <a:latin typeface="+mj-lt"/>
              </a:rPr>
              <a:t> es un objeto que busca asegurar la ejecución de los </a:t>
            </a:r>
            <a:r>
              <a:rPr lang="es-PE" sz="1400" dirty="0" err="1">
                <a:latin typeface="+mj-lt"/>
              </a:rPr>
              <a:t>pods</a:t>
            </a:r>
            <a:r>
              <a:rPr lang="es-PE" sz="1400" dirty="0">
                <a:latin typeface="+mj-lt"/>
              </a:rPr>
              <a:t> descritos en todos y cada uno de los nodos del </a:t>
            </a:r>
            <a:r>
              <a:rPr lang="es-PE" sz="1400" dirty="0" err="1">
                <a:latin typeface="+mj-lt"/>
              </a:rPr>
              <a:t>clusters</a:t>
            </a:r>
            <a:endParaRPr lang="es-PE" sz="1400" dirty="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Uso general: Agente de monitoreo, </a:t>
            </a:r>
            <a:r>
              <a:rPr lang="es-PE" sz="1400" dirty="0" err="1">
                <a:latin typeface="+mj-lt"/>
              </a:rPr>
              <a:t>Ingress</a:t>
            </a:r>
            <a:r>
              <a:rPr lang="es-PE" sz="1400" dirty="0">
                <a:latin typeface="+mj-lt"/>
              </a:rPr>
              <a:t> </a:t>
            </a:r>
            <a:r>
              <a:rPr lang="es-PE" sz="1400" dirty="0" err="1">
                <a:latin typeface="+mj-lt"/>
              </a:rPr>
              <a:t>Controller</a:t>
            </a:r>
            <a:endParaRPr lang="es-PE" sz="14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0F527E-6582-E3BF-6C05-0AD73D32E49C}"/>
              </a:ext>
            </a:extLst>
          </p:cNvPr>
          <p:cNvSpPr txBox="1"/>
          <p:nvPr/>
        </p:nvSpPr>
        <p:spPr>
          <a:xfrm>
            <a:off x="384291" y="499533"/>
            <a:ext cx="2834393" cy="3388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latin typeface="+mj-lt"/>
              </a:rPr>
              <a:t>Deployments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400" dirty="0">
                <a:latin typeface="+mj-lt"/>
              </a:rPr>
              <a:t>Los Deployments son </a:t>
            </a:r>
            <a:r>
              <a:rPr lang="en-US" sz="1400" dirty="0" err="1">
                <a:latin typeface="+mj-lt"/>
              </a:rPr>
              <a:t>objetos</a:t>
            </a:r>
            <a:r>
              <a:rPr lang="en-US" sz="1400" dirty="0">
                <a:latin typeface="+mj-lt"/>
              </a:rPr>
              <a:t> que </a:t>
            </a:r>
            <a:r>
              <a:rPr lang="en-US" sz="1400" dirty="0" err="1">
                <a:latin typeface="+mj-lt"/>
              </a:rPr>
              <a:t>nos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permiten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indicar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como</a:t>
            </a:r>
            <a:r>
              <a:rPr lang="en-US" sz="1400" dirty="0">
                <a:latin typeface="+mj-lt"/>
              </a:rPr>
              <a:t> se </a:t>
            </a:r>
            <a:r>
              <a:rPr lang="en-US" sz="1400" dirty="0" err="1">
                <a:latin typeface="+mj-lt"/>
              </a:rPr>
              <a:t>va</a:t>
            </a:r>
            <a:r>
              <a:rPr lang="en-US" sz="1400" dirty="0">
                <a:latin typeface="+mj-lt"/>
              </a:rPr>
              <a:t> a </a:t>
            </a:r>
            <a:r>
              <a:rPr lang="en-US" sz="1400" dirty="0" err="1">
                <a:latin typeface="+mj-lt"/>
              </a:rPr>
              <a:t>desplegar</a:t>
            </a:r>
            <a:r>
              <a:rPr lang="en-US" sz="1400" dirty="0">
                <a:latin typeface="+mj-lt"/>
              </a:rPr>
              <a:t> un </a:t>
            </a:r>
            <a:r>
              <a:rPr lang="en-US" sz="1400" dirty="0" err="1">
                <a:latin typeface="+mj-lt"/>
              </a:rPr>
              <a:t>aplicativo</a:t>
            </a:r>
            <a:r>
              <a:rPr lang="en-US" sz="1400" dirty="0">
                <a:latin typeface="+mj-lt"/>
              </a:rPr>
              <a:t>, sin embargo, </a:t>
            </a:r>
            <a:r>
              <a:rPr lang="en-US" sz="1400" dirty="0" err="1">
                <a:latin typeface="+mj-lt"/>
              </a:rPr>
              <a:t>tienen</a:t>
            </a:r>
            <a:r>
              <a:rPr lang="en-US" sz="1400" dirty="0">
                <a:latin typeface="+mj-lt"/>
              </a:rPr>
              <a:t> la </a:t>
            </a:r>
            <a:r>
              <a:rPr lang="en-US" sz="1400" dirty="0" err="1">
                <a:latin typeface="+mj-lt"/>
              </a:rPr>
              <a:t>cualidad</a:t>
            </a:r>
            <a:r>
              <a:rPr lang="en-US" sz="1400" dirty="0">
                <a:latin typeface="+mj-lt"/>
              </a:rPr>
              <a:t> de ser “stateless” lo que </a:t>
            </a:r>
            <a:r>
              <a:rPr lang="en-US" sz="1400" dirty="0" err="1">
                <a:latin typeface="+mj-lt"/>
              </a:rPr>
              <a:t>significa</a:t>
            </a:r>
            <a:r>
              <a:rPr lang="en-US" sz="1400" dirty="0">
                <a:latin typeface="+mj-lt"/>
              </a:rPr>
              <a:t> que no </a:t>
            </a:r>
            <a:r>
              <a:rPr lang="en-US" sz="1400" dirty="0" err="1">
                <a:latin typeface="+mj-lt"/>
              </a:rPr>
              <a:t>mantienen</a:t>
            </a:r>
            <a:r>
              <a:rPr lang="en-US" sz="1400" dirty="0">
                <a:latin typeface="+mj-lt"/>
              </a:rPr>
              <a:t> un </a:t>
            </a:r>
            <a:r>
              <a:rPr lang="en-US" sz="1400" dirty="0" err="1">
                <a:latin typeface="+mj-lt"/>
              </a:rPr>
              <a:t>estado</a:t>
            </a:r>
            <a:r>
              <a:rPr lang="en-US" sz="14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400" dirty="0">
                <a:latin typeface="+mj-lt"/>
              </a:rPr>
              <a:t>Un Deployment </a:t>
            </a:r>
            <a:r>
              <a:rPr lang="en-US" sz="1400" dirty="0" err="1">
                <a:latin typeface="+mj-lt"/>
              </a:rPr>
              <a:t>contiene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dentro</a:t>
            </a:r>
            <a:r>
              <a:rPr lang="en-US" sz="1400" dirty="0">
                <a:latin typeface="+mj-lt"/>
              </a:rPr>
              <a:t> de </a:t>
            </a:r>
            <a:r>
              <a:rPr lang="en-US" sz="1400" dirty="0" err="1">
                <a:latin typeface="+mj-lt"/>
              </a:rPr>
              <a:t>sí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una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configuración</a:t>
            </a:r>
            <a:r>
              <a:rPr lang="en-US" sz="1400" dirty="0">
                <a:latin typeface="+mj-lt"/>
              </a:rPr>
              <a:t> de </a:t>
            </a:r>
            <a:r>
              <a:rPr lang="en-US" sz="1400" dirty="0" err="1">
                <a:latin typeface="+mj-lt"/>
              </a:rPr>
              <a:t>ReplicaSet</a:t>
            </a:r>
            <a:r>
              <a:rPr lang="en-US" sz="1400" dirty="0">
                <a:latin typeface="+mj-lt"/>
              </a:rPr>
              <a:t> que </a:t>
            </a:r>
            <a:r>
              <a:rPr lang="en-US" sz="1400" dirty="0" err="1">
                <a:latin typeface="+mj-lt"/>
              </a:rPr>
              <a:t>va</a:t>
            </a:r>
            <a:r>
              <a:rPr lang="en-US" sz="1400" dirty="0">
                <a:latin typeface="+mj-lt"/>
              </a:rPr>
              <a:t> a </a:t>
            </a:r>
            <a:r>
              <a:rPr lang="en-US" sz="1400" dirty="0" err="1">
                <a:latin typeface="+mj-lt"/>
              </a:rPr>
              <a:t>definir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como</a:t>
            </a:r>
            <a:r>
              <a:rPr lang="en-US" sz="1400" dirty="0">
                <a:latin typeface="+mj-lt"/>
              </a:rPr>
              <a:t> se </a:t>
            </a:r>
            <a:r>
              <a:rPr lang="en-US" sz="1400" dirty="0" err="1">
                <a:latin typeface="+mj-lt"/>
              </a:rPr>
              <a:t>comportaran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los</a:t>
            </a:r>
            <a:r>
              <a:rPr lang="en-US" sz="1400" dirty="0">
                <a:latin typeface="+mj-lt"/>
              </a:rPr>
              <a:t> pods del </a:t>
            </a:r>
            <a:r>
              <a:rPr lang="en-US" sz="1400" dirty="0" err="1">
                <a:latin typeface="+mj-lt"/>
              </a:rPr>
              <a:t>aplicativos</a:t>
            </a:r>
            <a:r>
              <a:rPr lang="en-US" sz="14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400" dirty="0" err="1">
                <a:latin typeface="+mj-lt"/>
              </a:rPr>
              <a:t>Uso</a:t>
            </a:r>
            <a:r>
              <a:rPr lang="en-US" sz="1400" dirty="0">
                <a:latin typeface="+mj-lt"/>
              </a:rPr>
              <a:t> general: </a:t>
            </a:r>
            <a:r>
              <a:rPr lang="en-US" sz="1400" dirty="0" err="1">
                <a:latin typeface="+mj-lt"/>
              </a:rPr>
              <a:t>Páginas</a:t>
            </a:r>
            <a:r>
              <a:rPr lang="en-US" sz="1400" dirty="0">
                <a:latin typeface="+mj-lt"/>
              </a:rPr>
              <a:t> Web, </a:t>
            </a:r>
            <a:r>
              <a:rPr lang="en-US" sz="1400" dirty="0" err="1">
                <a:latin typeface="+mj-lt"/>
              </a:rPr>
              <a:t>MIcroservicos</a:t>
            </a:r>
            <a:endParaRPr lang="en-US" sz="1400" dirty="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P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5712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6BB5C1-1DFD-9312-14F9-2CEB77472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DE8C7-6421-8038-2C6C-456C7A82F363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-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69043-6854-FE99-2C7C-83CA5E6082B8}"/>
              </a:ext>
            </a:extLst>
          </p:cNvPr>
          <p:cNvSpPr txBox="1"/>
          <p:nvPr/>
        </p:nvSpPr>
        <p:spPr>
          <a:xfrm>
            <a:off x="838200" y="1844675"/>
            <a:ext cx="4816475" cy="233362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s-PE" sz="2800">
                <a:latin typeface="+mj-lt"/>
              </a:rPr>
              <a:t>Los servicios permiten acceder a los “</a:t>
            </a:r>
            <a:r>
              <a:rPr lang="es-PE" sz="2800" err="1">
                <a:latin typeface="+mj-lt"/>
              </a:rPr>
              <a:t>workloads</a:t>
            </a:r>
            <a:r>
              <a:rPr lang="es-PE" sz="2800">
                <a:latin typeface="+mj-lt"/>
              </a:rPr>
              <a:t>” desplegados en el </a:t>
            </a:r>
            <a:r>
              <a:rPr lang="es-PE" sz="2800" err="1">
                <a:latin typeface="+mj-lt"/>
              </a:rPr>
              <a:t>cluster</a:t>
            </a:r>
            <a:r>
              <a:rPr lang="es-PE" sz="2800">
                <a:latin typeface="+mj-lt"/>
              </a:rPr>
              <a:t> desde dentro o fuera del mismo dependiendo del tipo de servicio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FCF91E-AB44-79FC-1615-55F8D957C9FC}"/>
              </a:ext>
            </a:extLst>
          </p:cNvPr>
          <p:cNvSpPr txBox="1"/>
          <p:nvPr/>
        </p:nvSpPr>
        <p:spPr>
          <a:xfrm>
            <a:off x="838200" y="4233863"/>
            <a:ext cx="4816475" cy="20605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s-PE" sz="2400" err="1">
                <a:latin typeface="+mj-lt"/>
              </a:rPr>
              <a:t>CusterIP</a:t>
            </a:r>
            <a:endParaRPr lang="es-PE" sz="2400">
              <a:latin typeface="+mj-l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s-PE" sz="2400">
                <a:latin typeface="+mj-lt"/>
              </a:rPr>
              <a:t>Un </a:t>
            </a:r>
            <a:r>
              <a:rPr lang="es-PE" sz="2400" err="1">
                <a:latin typeface="+mj-lt"/>
              </a:rPr>
              <a:t>ClusterIP</a:t>
            </a:r>
            <a:r>
              <a:rPr lang="es-PE" sz="2400">
                <a:latin typeface="+mj-lt"/>
              </a:rPr>
              <a:t> le asigna un IP interna  específica para el servicio que solo puede ser alcanzada dentro del </a:t>
            </a:r>
            <a:r>
              <a:rPr lang="es-PE" sz="2400" err="1">
                <a:latin typeface="+mj-lt"/>
              </a:rPr>
              <a:t>cluster</a:t>
            </a:r>
            <a:r>
              <a:rPr lang="es-PE" sz="2400">
                <a:latin typeface="+mj-lt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PE" sz="240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BF18C-4493-0538-CEB2-67B4A6EFB6D3}"/>
              </a:ext>
            </a:extLst>
          </p:cNvPr>
          <p:cNvSpPr txBox="1"/>
          <p:nvPr/>
        </p:nvSpPr>
        <p:spPr>
          <a:xfrm>
            <a:off x="5726113" y="1844675"/>
            <a:ext cx="5624513" cy="159702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PE" sz="2600" err="1">
                <a:latin typeface="+mj-lt"/>
              </a:rPr>
              <a:t>NodePort</a:t>
            </a:r>
            <a:endParaRPr lang="es-PE" sz="260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2600">
                <a:latin typeface="+mj-lt"/>
              </a:rPr>
              <a:t>Los </a:t>
            </a:r>
            <a:r>
              <a:rPr lang="es-PE" sz="2600" err="1">
                <a:latin typeface="+mj-lt"/>
              </a:rPr>
              <a:t>NodePort</a:t>
            </a:r>
            <a:r>
              <a:rPr lang="es-PE" sz="2600">
                <a:latin typeface="+mj-lt"/>
              </a:rPr>
              <a:t> exponen un aplicativo a través de todos los nodos separando  un mismo puerto en los mismos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ADAEC-DD1F-3981-F380-82352835A404}"/>
              </a:ext>
            </a:extLst>
          </p:cNvPr>
          <p:cNvSpPr txBox="1"/>
          <p:nvPr/>
        </p:nvSpPr>
        <p:spPr>
          <a:xfrm>
            <a:off x="5726113" y="3495675"/>
            <a:ext cx="5624513" cy="27987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PE" sz="2600" err="1">
                <a:latin typeface="+mj-lt"/>
              </a:rPr>
              <a:t>LoadBalancer</a:t>
            </a:r>
            <a:endParaRPr lang="es-PE" sz="260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2600">
                <a:latin typeface="+mj-lt"/>
              </a:rPr>
              <a:t>Un </a:t>
            </a:r>
            <a:r>
              <a:rPr lang="es-PE" sz="2600" err="1">
                <a:latin typeface="+mj-lt"/>
              </a:rPr>
              <a:t>LoadBalancer</a:t>
            </a:r>
            <a:r>
              <a:rPr lang="es-PE" sz="2600">
                <a:latin typeface="+mj-lt"/>
              </a:rPr>
              <a:t> permite balancear carga sobre los </a:t>
            </a:r>
            <a:r>
              <a:rPr lang="es-PE" sz="2600" err="1">
                <a:latin typeface="+mj-lt"/>
              </a:rPr>
              <a:t>pods</a:t>
            </a:r>
            <a:r>
              <a:rPr lang="es-PE" sz="2600">
                <a:latin typeface="+mj-lt"/>
              </a:rPr>
              <a:t> desplegados y mediante “anotaciones” se integra con proveedores de nube para utilizar sus servicios en vez de objetos nativos</a:t>
            </a:r>
          </a:p>
        </p:txBody>
      </p:sp>
    </p:spTree>
    <p:extLst>
      <p:ext uri="{BB962C8B-B14F-4D97-AF65-F5344CB8AC3E}">
        <p14:creationId xmlns:p14="http://schemas.microsoft.com/office/powerpoint/2010/main" val="307160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41766-62CF-6AD4-1133-8C7D9C940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409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1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C63085-B89C-78A7-EC83-C23611405772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Kubernetes - Ingress</a:t>
            </a:r>
          </a:p>
        </p:txBody>
      </p:sp>
      <p:sp>
        <p:nvSpPr>
          <p:cNvPr id="4102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4" name="Rectangle 410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09929D-378E-0415-EC20-DA153666E99D}"/>
              </a:ext>
            </a:extLst>
          </p:cNvPr>
          <p:cNvSpPr txBox="1"/>
          <p:nvPr/>
        </p:nvSpPr>
        <p:spPr>
          <a:xfrm>
            <a:off x="841247" y="2359152"/>
            <a:ext cx="3410712" cy="342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/>
              <a:t>Un </a:t>
            </a:r>
            <a:r>
              <a:rPr lang="es-PE" sz="1400" dirty="0" err="1"/>
              <a:t>Ingress</a:t>
            </a:r>
            <a:r>
              <a:rPr lang="es-PE" sz="1400" dirty="0"/>
              <a:t> permite exponer servicios por HTTP/HTTPS desde fuera del </a:t>
            </a:r>
            <a:r>
              <a:rPr lang="es-PE" sz="1400" dirty="0" err="1"/>
              <a:t>cluster</a:t>
            </a:r>
            <a:r>
              <a:rPr lang="es-PE" sz="1400" dirty="0"/>
              <a:t>. Permite tener un mismo punto de acceso para múltiples servicios y asociarlos con rutas específicas.</a:t>
            </a:r>
          </a:p>
        </p:txBody>
      </p:sp>
      <p:pic>
        <p:nvPicPr>
          <p:cNvPr id="4098" name="Picture 2" descr="Nginx Ingress Controller in Kubernetes | by Kubernetes Advocate | AVM  Consulting Blog | Medium">
            <a:extLst>
              <a:ext uri="{FF2B5EF4-FFF2-40B4-BE49-F238E27FC236}">
                <a16:creationId xmlns:a16="http://schemas.microsoft.com/office/drawing/2014/main" id="{2322070A-36C3-770E-F83D-888CF1600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69" b="1"/>
          <a:stretch/>
        </p:blipFill>
        <p:spPr bwMode="auto">
          <a:xfrm>
            <a:off x="5124450" y="634382"/>
            <a:ext cx="6657213" cy="549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1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8DC4C-8197-78F9-3C0E-CBDAE1C4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8EC7B-607E-7553-BB68-B04291F30260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Helm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2B3B4-A393-F958-9B3D-BC31876A511E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700" b="1" dirty="0"/>
              <a:t>Helm</a:t>
            </a:r>
            <a:r>
              <a:rPr lang="es-PE" sz="1700" dirty="0"/>
              <a:t> te ayuda a administrar tus aplicaciones de </a:t>
            </a:r>
            <a:r>
              <a:rPr lang="es-PE" sz="1700" dirty="0" err="1"/>
              <a:t>Kubernetes</a:t>
            </a:r>
            <a:r>
              <a:rPr lang="es-PE" sz="1700" dirty="0"/>
              <a:t> al empaquetarlas en “Charts”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700" dirty="0"/>
              <a:t>Agrega dinamismo y flexibilidad por medio de variables y valores que cambian su comportamiento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700" dirty="0"/>
              <a:t>Facilita el despliegue y actualización por sin perder las configuraciones</a:t>
            </a:r>
          </a:p>
        </p:txBody>
      </p:sp>
      <p:pic>
        <p:nvPicPr>
          <p:cNvPr id="1028" name="Picture 4" descr="Local Development in Kubernetes with Tilt and Rancher Desktop | by Steve  Teti | Build Diligent">
            <a:extLst>
              <a:ext uri="{FF2B5EF4-FFF2-40B4-BE49-F238E27FC236}">
                <a16:creationId xmlns:a16="http://schemas.microsoft.com/office/drawing/2014/main" id="{43EBB20E-FB14-E2A0-0E11-4252422A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4888" y="2734056"/>
            <a:ext cx="8990616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418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8210550" cy="655700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Deployment - Kubernetes vs Helm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67800" y="6400800"/>
            <a:ext cx="2743200" cy="365125"/>
          </a:xfrm>
        </p:spPr>
        <p:txBody>
          <a:bodyPr/>
          <a:lstStyle/>
          <a:p>
            <a:fld id="{D924A81F-5E2C-2E4D-A217-11B91391D3AF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456840" y="992936"/>
          <a:ext cx="9489291" cy="521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038">
                <a:tc>
                  <a:txBody>
                    <a:bodyPr/>
                    <a:lstStyle/>
                    <a:p>
                      <a:r>
                        <a:rPr lang="en-US" sz="1400" dirty="0"/>
                        <a:t>Deployment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20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You need to know the</a:t>
                      </a:r>
                      <a:r>
                        <a:rPr lang="en-US" sz="2000" baseline="0" dirty="0"/>
                        <a:t> manifest YAML file(s) you are deploying</a:t>
                      </a:r>
                    </a:p>
                    <a:p>
                      <a:pPr marL="742950" marR="0" lvl="4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i="1" dirty="0"/>
                        <a:t>$ kubectl create </a:t>
                      </a:r>
                      <a:r>
                        <a:rPr lang="mr-IN" sz="2000" i="1" dirty="0"/>
                        <a:t>–</a:t>
                      </a:r>
                      <a:r>
                        <a:rPr lang="en-US" sz="2000" i="1" dirty="0"/>
                        <a:t>f *.yaml</a:t>
                      </a:r>
                    </a:p>
                    <a:p>
                      <a:pPr marL="285750" marR="0" lvl="3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Can not deploy</a:t>
                      </a:r>
                      <a:r>
                        <a:rPr lang="en-US" sz="2000" baseline="0" dirty="0"/>
                        <a:t> same workload without modifying YAML files.  </a:t>
                      </a:r>
                    </a:p>
                    <a:p>
                      <a:pPr marL="285750" marR="0" lvl="3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Requires valid manifest upfront because it lacks templating mechanism like helm. With helm, a valid manifest can be produced at runtime combining YAML templates and values.yaml file.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107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No need to know</a:t>
                      </a:r>
                      <a:r>
                        <a:rPr lang="en-US" sz="2000" baseline="0" dirty="0"/>
                        <a:t> the which YAML files to use. Install with chart name, h</a:t>
                      </a:r>
                      <a:r>
                        <a:rPr lang="en-US" sz="2000" dirty="0"/>
                        <a:t>elm install charts/guestbook --name guestbook1 </a:t>
                      </a:r>
                      <a:endParaRPr lang="en-US" sz="2000" baseline="0" dirty="0"/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Same chart can be deployed multiple times by simply providing different release names at runtime. </a:t>
                      </a: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Templating provides robustness of generating manifest files at runtime. </a:t>
                      </a: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0040" y="124794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kubectl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240" y="3601111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helm</a:t>
            </a:r>
          </a:p>
        </p:txBody>
      </p:sp>
    </p:spTree>
    <p:extLst>
      <p:ext uri="{BB962C8B-B14F-4D97-AF65-F5344CB8AC3E}">
        <p14:creationId xmlns:p14="http://schemas.microsoft.com/office/powerpoint/2010/main" val="1725250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891"/>
            <a:ext cx="10735160" cy="1214273"/>
          </a:xfrm>
        </p:spPr>
        <p:txBody>
          <a:bodyPr/>
          <a:lstStyle/>
          <a:p>
            <a:r>
              <a:rPr lang="en-US" dirty="0"/>
              <a:t>Upgrade/Rollback - Kubernetes vs Helm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A81F-5E2C-2E4D-A217-11B91391D3AF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483509" y="975701"/>
          <a:ext cx="9336891" cy="5215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88">
                <a:tc>
                  <a:txBody>
                    <a:bodyPr/>
                    <a:lstStyle/>
                    <a:p>
                      <a:r>
                        <a:rPr lang="en-US" sz="1400" dirty="0"/>
                        <a:t>Upgrade/Rollback with new</a:t>
                      </a:r>
                      <a:r>
                        <a:rPr lang="en-US" sz="1400" baseline="0" dirty="0"/>
                        <a:t> values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20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Multiple</a:t>
                      </a:r>
                      <a:r>
                        <a:rPr lang="en-US" sz="2000" baseline="0" dirty="0"/>
                        <a:t> ways but each can add complexities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Modify</a:t>
                      </a:r>
                      <a:r>
                        <a:rPr lang="en-US" sz="2000" baseline="0" dirty="0"/>
                        <a:t> the values in the YAML files OR </a:t>
                      </a:r>
                    </a:p>
                    <a:p>
                      <a:pPr marL="742950" marR="0" lvl="5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Create ConfigMap OR</a:t>
                      </a:r>
                    </a:p>
                    <a:p>
                      <a:pPr marL="742950" marR="0" lvl="5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Set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environmental variables </a:t>
                      </a:r>
                    </a:p>
                    <a:p>
                      <a:pPr marL="285750" marR="0" lvl="4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Other users can not get your environment.  </a:t>
                      </a:r>
                    </a:p>
                    <a:p>
                      <a:pPr marL="285750" marR="0" lvl="4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User need to know the configuration for rollback.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107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No need to touch Kuberntes manifest files. Change the values in values.yaml or provide on command line.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For example, $ </a:t>
                      </a:r>
                      <a:r>
                        <a:rPr lang="en-US" sz="2000" i="1" dirty="0"/>
                        <a:t>helm install charts/guestbook --name guestbook1 --set serviceType=NodePort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Configuration files are saved by Helm release</a:t>
                      </a:r>
                      <a:r>
                        <a:rPr lang="en-US" sz="2000" baseline="0" dirty="0"/>
                        <a:t> which makes rollback easy.</a:t>
                      </a:r>
                      <a:endParaRPr lang="en-US" sz="200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8609" y="127115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kubectl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09" y="3583257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helm</a:t>
            </a:r>
          </a:p>
        </p:txBody>
      </p:sp>
    </p:spTree>
    <p:extLst>
      <p:ext uri="{BB962C8B-B14F-4D97-AF65-F5344CB8AC3E}">
        <p14:creationId xmlns:p14="http://schemas.microsoft.com/office/powerpoint/2010/main" val="242598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A04CE1-DEDE-10FE-29E6-2800FBBBBD33}"/>
              </a:ext>
            </a:extLst>
          </p:cNvPr>
          <p:cNvSpPr txBox="1"/>
          <p:nvPr/>
        </p:nvSpPr>
        <p:spPr>
          <a:xfrm>
            <a:off x="576710" y="2506662"/>
            <a:ext cx="5393361" cy="2256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+mj-lt"/>
              </a:rPr>
              <a:t>Bluon</a:t>
            </a:r>
            <a:r>
              <a:rPr lang="es-ES_tradnl" dirty="0">
                <a:latin typeface="+mj-lt"/>
              </a:rPr>
              <a:t> es una </a:t>
            </a:r>
            <a:r>
              <a:rPr lang="es-ES_tradnl" dirty="0" err="1">
                <a:latin typeface="+mj-lt"/>
              </a:rPr>
              <a:t>tech</a:t>
            </a:r>
            <a:r>
              <a:rPr lang="es-ES_tradnl" dirty="0">
                <a:latin typeface="+mj-lt"/>
              </a:rPr>
              <a:t> startup enfocada a proveer una solución que facilite información, soporte y </a:t>
            </a:r>
            <a:r>
              <a:rPr lang="es-ES_tradnl" dirty="0" err="1">
                <a:latin typeface="+mj-lt"/>
              </a:rPr>
              <a:t>marketplace</a:t>
            </a:r>
            <a:r>
              <a:rPr lang="es-ES_tradnl" dirty="0">
                <a:latin typeface="+mj-lt"/>
              </a:rPr>
              <a:t> de piezas </a:t>
            </a:r>
            <a:r>
              <a:rPr lang="es-ES_tradnl" dirty="0" err="1">
                <a:latin typeface="+mj-lt"/>
              </a:rPr>
              <a:t>HVCAs</a:t>
            </a:r>
            <a:r>
              <a:rPr lang="es-ES_tradnl" dirty="0">
                <a:latin typeface="+mj-lt"/>
              </a:rPr>
              <a:t> para todos los técnicos de USA. Con una app impulsada por una IA, Bluon permite a los técnicos realizar instalaciones y a contratistas manejar costos, personal y piezas de manera más eficiente</a:t>
            </a:r>
          </a:p>
        </p:txBody>
      </p:sp>
      <p:pic>
        <p:nvPicPr>
          <p:cNvPr id="3074" name="Picture 2" descr="Bluon - Crunchbase Company Profile &amp; Funding">
            <a:extLst>
              <a:ext uri="{FF2B5EF4-FFF2-40B4-BE49-F238E27FC236}">
                <a16:creationId xmlns:a16="http://schemas.microsoft.com/office/drawing/2014/main" id="{BB16677F-E8AB-FFE4-5D55-E97085A0C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6774" y="2392776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 hay descripción de texto alternativo para esta imagen">
            <a:extLst>
              <a:ext uri="{FF2B5EF4-FFF2-40B4-BE49-F238E27FC236}">
                <a16:creationId xmlns:a16="http://schemas.microsoft.com/office/drawing/2014/main" id="{53018BF4-903D-9762-A660-3EA00518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8504" y="558913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hay descripción de texto alternativo para esta imagen">
            <a:extLst>
              <a:ext uri="{FF2B5EF4-FFF2-40B4-BE49-F238E27FC236}">
                <a16:creationId xmlns:a16="http://schemas.microsoft.com/office/drawing/2014/main" id="{BFCB86A7-F938-A01C-74AD-AB6646A36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8503" y="3661942"/>
            <a:ext cx="2533423" cy="253342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BDC135-973D-9080-6BF1-8616AF4847CC}"/>
              </a:ext>
            </a:extLst>
          </p:cNvPr>
          <p:cNvSpPr txBox="1"/>
          <p:nvPr/>
        </p:nvSpPr>
        <p:spPr>
          <a:xfrm>
            <a:off x="200975" y="258181"/>
            <a:ext cx="6390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Bluon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–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Centraliza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el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conocimiento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de HVAC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E4B14-51A7-3A02-8F0D-D7AFABF7A602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458480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511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Rancher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E48EC5-9D86-2D28-2A7E-27B4AA5550F0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Rancher: Complete Container Management Platform - Knoldus Blogs">
            <a:extLst>
              <a:ext uri="{FF2B5EF4-FFF2-40B4-BE49-F238E27FC236}">
                <a16:creationId xmlns:a16="http://schemas.microsoft.com/office/drawing/2014/main" id="{8A333461-C249-6D1A-44AD-029E4ECCD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46" y="2074871"/>
            <a:ext cx="6520540" cy="323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200975" y="2506661"/>
            <a:ext cx="5252771" cy="259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Rancher</a:t>
            </a:r>
            <a:r>
              <a:rPr lang="en-US" dirty="0"/>
              <a:t> is an open-source management tool to handle multiple </a:t>
            </a:r>
            <a:r>
              <a:rPr lang="en-US" dirty="0" err="1"/>
              <a:t>kubernetes</a:t>
            </a:r>
            <a:r>
              <a:rPr lang="en-US" dirty="0"/>
              <a:t> clusters in a centralized way. Allows operations team capabilities such as: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Manage access to projects and namespaces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Direct connection to pods and log visibility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Monitoring of infrastructure resources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Cross platform compatibility with Cloud and native </a:t>
            </a:r>
            <a:r>
              <a:rPr lang="en-US" dirty="0" err="1"/>
              <a:t>kubernetes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8C5B0-CCCE-669C-E160-1808AAFF36C3}"/>
              </a:ext>
            </a:extLst>
          </p:cNvPr>
          <p:cNvSpPr txBox="1"/>
          <p:nvPr/>
        </p:nvSpPr>
        <p:spPr>
          <a:xfrm>
            <a:off x="200975" y="6338209"/>
            <a:ext cx="12144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0499">
              <a:spcAft>
                <a:spcPts val="570"/>
              </a:spcAft>
            </a:pPr>
            <a:r>
              <a:rPr lang="en-US" sz="11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Rancher cluster creation with Huawei:</a:t>
            </a:r>
            <a:r>
              <a:rPr lang="en-US" sz="11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https://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ranchermanager.docs.rancher.com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/how-to-guides/new-user-guides/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kubernetes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-clusters-in-rancher-setup/set-up-clusters-from-hosted-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kubernetes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-providers/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huawei</a:t>
            </a:r>
            <a:endParaRPr lang="en-US" sz="12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0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Keycloak</a:t>
            </a: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Argo</a:t>
            </a:r>
            <a:r>
              <a:rPr lang="en-US" dirty="0"/>
              <a:t> is an open-source management tool to handle multiple </a:t>
            </a:r>
            <a:r>
              <a:rPr lang="en-US" dirty="0" err="1"/>
              <a:t>kubernetes</a:t>
            </a:r>
            <a:r>
              <a:rPr lang="en-US" dirty="0"/>
              <a:t> clusters in a centralized way. Allows operations team capabilities such as: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Manage access to projects and namespaces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Direct connection to pods and log visibility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Monitoring of infrastructure resources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Cross platform compatibility with Cloud and native </a:t>
            </a:r>
            <a:r>
              <a:rPr lang="en-US" dirty="0" err="1"/>
              <a:t>kubernetes</a:t>
            </a: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Simplify User Access with Keycloak Single Sign-On (SSO)">
            <a:extLst>
              <a:ext uri="{FF2B5EF4-FFF2-40B4-BE49-F238E27FC236}">
                <a16:creationId xmlns:a16="http://schemas.microsoft.com/office/drawing/2014/main" id="{D83F7F96-9341-3A4B-8221-C31BBACD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526" y="1682566"/>
            <a:ext cx="6804979" cy="349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88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262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Bluon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– Terraform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E48EC5-9D86-2D28-2A7E-27B4AA5550F0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200975" y="2163370"/>
            <a:ext cx="5252771" cy="259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+mj-lt"/>
              </a:rPr>
              <a:t>Terraform</a:t>
            </a:r>
            <a:r>
              <a:rPr lang="en-US" dirty="0">
                <a:latin typeface="+mj-lt"/>
              </a:rPr>
              <a:t> is an infrastructure as code tool that enables you to safely and predictably provision and manage infrastructure in any cloud and multiple third-party software.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Terraform can interconnect an centralize infrastructure relations between Cloud, Datacenters and Tools allowing businesses to generate resources base on needs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+mj-lt"/>
            </a:endParaRPr>
          </a:p>
        </p:txBody>
      </p:sp>
      <p:pic>
        <p:nvPicPr>
          <p:cNvPr id="5124" name="Picture 4" descr="Getting started with Terraform in DevOps - Aviator Blog">
            <a:extLst>
              <a:ext uri="{FF2B5EF4-FFF2-40B4-BE49-F238E27FC236}">
                <a16:creationId xmlns:a16="http://schemas.microsoft.com/office/drawing/2014/main" id="{5B1B9775-01A9-A3BE-E825-B3513AE6B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07" y="121648"/>
            <a:ext cx="1301728" cy="97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porting Existing Infrastructure into Terraform - Step by Step">
            <a:extLst>
              <a:ext uri="{FF2B5EF4-FFF2-40B4-BE49-F238E27FC236}">
                <a16:creationId xmlns:a16="http://schemas.microsoft.com/office/drawing/2014/main" id="{D6DE4EC7-4306-D6F7-CC54-C9D62B68A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77" y="949125"/>
            <a:ext cx="6036017" cy="226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F9283-4F00-8487-4FBF-F3280788BCCA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1D378C1-EE55-9945-E456-A02597CF2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355" y="3347869"/>
            <a:ext cx="1550129" cy="3049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4371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262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Bluon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– Terraform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E48EC5-9D86-2D28-2A7E-27B4AA5550F0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200975" y="2163371"/>
            <a:ext cx="5252771" cy="182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+mj-lt"/>
              </a:rPr>
              <a:t>Modules </a:t>
            </a:r>
            <a:r>
              <a:rPr lang="en-US" dirty="0">
                <a:latin typeface="+mj-lt"/>
              </a:rPr>
              <a:t>in terraform are a nothing more than a template of resources grouped together and ready to be reutilized. Reduces the need for declaring same resources time and time again.</a:t>
            </a:r>
          </a:p>
        </p:txBody>
      </p:sp>
      <p:pic>
        <p:nvPicPr>
          <p:cNvPr id="5124" name="Picture 4" descr="Getting started with Terraform in DevOps - Aviator Blog">
            <a:extLst>
              <a:ext uri="{FF2B5EF4-FFF2-40B4-BE49-F238E27FC236}">
                <a16:creationId xmlns:a16="http://schemas.microsoft.com/office/drawing/2014/main" id="{5B1B9775-01A9-A3BE-E825-B3513AE6B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07" y="121648"/>
            <a:ext cx="1301728" cy="97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F9283-4F00-8487-4FBF-F3280788BCCA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38154-5EA7-EB18-792F-BD43E12040CB}"/>
              </a:ext>
            </a:extLst>
          </p:cNvPr>
          <p:cNvSpPr txBox="1"/>
          <p:nvPr/>
        </p:nvSpPr>
        <p:spPr>
          <a:xfrm>
            <a:off x="200975" y="845197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Modules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2129ADB-6B3C-14AB-61CA-9E19DB1E3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43" y="4085862"/>
            <a:ext cx="2918051" cy="1105061"/>
          </a:xfrm>
          <a:prstGeom prst="rect">
            <a:avLst/>
          </a:prstGeom>
        </p:spPr>
      </p:pic>
      <p:pic>
        <p:nvPicPr>
          <p:cNvPr id="12290" name="Picture 2" descr="Certificate Authority Service API – Marketplace – Google Cloud console">
            <a:extLst>
              <a:ext uri="{FF2B5EF4-FFF2-40B4-BE49-F238E27FC236}">
                <a16:creationId xmlns:a16="http://schemas.microsoft.com/office/drawing/2014/main" id="{BF2A23A9-9A96-9109-83A1-47E4D967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945" y="4542418"/>
            <a:ext cx="946844" cy="9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loud cdn&quot; Icon - Download for free – Iconduck">
            <a:extLst>
              <a:ext uri="{FF2B5EF4-FFF2-40B4-BE49-F238E27FC236}">
                <a16:creationId xmlns:a16="http://schemas.microsoft.com/office/drawing/2014/main" id="{0AC26DED-37E8-108A-5532-CA90DB45D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716" y="3712773"/>
            <a:ext cx="932050" cy="9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Download Google Cloud Storage Logo in SVG Vector or PNG File Format -  Logo.wine">
            <a:extLst>
              <a:ext uri="{FF2B5EF4-FFF2-40B4-BE49-F238E27FC236}">
                <a16:creationId xmlns:a16="http://schemas.microsoft.com/office/drawing/2014/main" id="{AB2D4B74-00A2-998E-00CA-5DE80E400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5" t="12623" r="22043" b="13505"/>
          <a:stretch/>
        </p:blipFill>
        <p:spPr bwMode="auto">
          <a:xfrm>
            <a:off x="7940381" y="2619093"/>
            <a:ext cx="925975" cy="81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GCP IAM Explorer">
            <a:extLst>
              <a:ext uri="{FF2B5EF4-FFF2-40B4-BE49-F238E27FC236}">
                <a16:creationId xmlns:a16="http://schemas.microsoft.com/office/drawing/2014/main" id="{0F2D52EA-4CD6-3F82-38F4-392A3328B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56" y="3803888"/>
            <a:ext cx="932050" cy="9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8617F0B-BA7D-A5F0-15A9-282FF85BAD21}"/>
              </a:ext>
            </a:extLst>
          </p:cNvPr>
          <p:cNvSpPr/>
          <p:nvPr/>
        </p:nvSpPr>
        <p:spPr>
          <a:xfrm>
            <a:off x="6528122" y="2326511"/>
            <a:ext cx="3784922" cy="372704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40C41DA-6ABD-78CB-AFE0-299C0494349A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827994" y="4190035"/>
            <a:ext cx="2700128" cy="448358"/>
          </a:xfrm>
          <a:prstGeom prst="curvedConnector3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082C16-11FC-D80D-9ECC-FF474D89F208}"/>
              </a:ext>
            </a:extLst>
          </p:cNvPr>
          <p:cNvSpPr txBox="1"/>
          <p:nvPr/>
        </p:nvSpPr>
        <p:spPr>
          <a:xfrm>
            <a:off x="6622070" y="4728149"/>
            <a:ext cx="116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IAM</a:t>
            </a:r>
          </a:p>
          <a:p>
            <a:pPr algn="ctr"/>
            <a:r>
              <a:rPr lang="en-US" sz="1200" dirty="0"/>
              <a:t>Service account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8A16EB-4823-5DBD-CFCF-3F70E174D16E}"/>
              </a:ext>
            </a:extLst>
          </p:cNvPr>
          <p:cNvSpPr txBox="1"/>
          <p:nvPr/>
        </p:nvSpPr>
        <p:spPr>
          <a:xfrm>
            <a:off x="7869184" y="5474468"/>
            <a:ext cx="1068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SSL Certificate</a:t>
            </a:r>
          </a:p>
          <a:p>
            <a:pPr algn="ctr"/>
            <a:r>
              <a:rPr lang="en-US" sz="1200" dirty="0"/>
              <a:t>GCP Authority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E9FE0-2720-E7C6-A3E5-29691DF3C24C}"/>
              </a:ext>
            </a:extLst>
          </p:cNvPr>
          <p:cNvSpPr txBox="1"/>
          <p:nvPr/>
        </p:nvSpPr>
        <p:spPr>
          <a:xfrm>
            <a:off x="9260073" y="4728148"/>
            <a:ext cx="755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CDN</a:t>
            </a:r>
          </a:p>
          <a:p>
            <a:pPr algn="ctr"/>
            <a:r>
              <a:rPr lang="en-US" sz="1200" dirty="0"/>
              <a:t>GCP CDN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3037E-CF39-D11E-7DE2-9C824B166454}"/>
              </a:ext>
            </a:extLst>
          </p:cNvPr>
          <p:cNvSpPr txBox="1"/>
          <p:nvPr/>
        </p:nvSpPr>
        <p:spPr>
          <a:xfrm>
            <a:off x="7894811" y="3497180"/>
            <a:ext cx="10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Cloud Storage</a:t>
            </a:r>
          </a:p>
          <a:p>
            <a:pPr algn="ctr"/>
            <a:r>
              <a:rPr lang="en-US" sz="1200" dirty="0"/>
              <a:t>GCP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29DA2E-E1D9-E3C8-6C2F-35D5577BEC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594" y="486974"/>
            <a:ext cx="2271147" cy="15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24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Costo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por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ambiente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de Ops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F9283-4F00-8487-4FBF-F3280788BCCA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67EAF2-E6F9-FF83-AD0D-BF286A8A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90" y="1254247"/>
            <a:ext cx="5997544" cy="4786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F6D758-777C-EF1E-98C0-4FAD261E0744}"/>
              </a:ext>
            </a:extLst>
          </p:cNvPr>
          <p:cNvSpPr txBox="1"/>
          <p:nvPr/>
        </p:nvSpPr>
        <p:spPr>
          <a:xfrm>
            <a:off x="6837218" y="1413164"/>
            <a:ext cx="4942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+mj-lt"/>
              </a:rPr>
              <a:t>Adicionales: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+mj-lt"/>
              </a:rPr>
              <a:t>Dominio: ~10$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+mj-lt"/>
              </a:rPr>
              <a:t>Proveedor de email: :’)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+mj-lt"/>
              </a:rPr>
              <a:t>K8s para aplicaciones(opcional): ~240$/mensual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1C7F74-4252-B367-A4A7-4BAF27A8FECB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90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8568-BDC6-5375-815C-A4F3A324B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FB46F6C7-5B04-4A3D-133C-B7F167ADF98D}"/>
              </a:ext>
            </a:extLst>
          </p:cNvPr>
          <p:cNvSpPr txBox="1"/>
          <p:nvPr/>
        </p:nvSpPr>
        <p:spPr>
          <a:xfrm>
            <a:off x="395397" y="1231109"/>
            <a:ext cx="5248658" cy="1054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1200" dirty="0">
                <a:latin typeface="+mj-lt"/>
              </a:rPr>
              <a:t>La plataforma se caracteriza por trabajar bajo tres principios: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b="1" dirty="0">
                <a:latin typeface="+mj-lt"/>
              </a:rPr>
              <a:t>Simplicidad de uso -&gt; Herramientas simples que cubran una tarea especifica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b="1" dirty="0">
                <a:latin typeface="+mj-lt"/>
              </a:rPr>
              <a:t>Centralizado -&gt; Herramientas de gestión </a:t>
            </a:r>
            <a:r>
              <a:rPr lang="es-ES_tradnl" sz="1200" b="1" dirty="0" err="1">
                <a:latin typeface="+mj-lt"/>
              </a:rPr>
              <a:t>multinube</a:t>
            </a:r>
            <a:endParaRPr lang="es-ES_tradnl" sz="1200" b="1" dirty="0">
              <a:latin typeface="+mj-lt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b="1" dirty="0">
                <a:latin typeface="+mj-lt"/>
              </a:rPr>
              <a:t>Open </a:t>
            </a:r>
            <a:r>
              <a:rPr lang="es-ES_tradnl" sz="1200" b="1" dirty="0" err="1">
                <a:latin typeface="+mj-lt"/>
              </a:rPr>
              <a:t>Source</a:t>
            </a:r>
            <a:r>
              <a:rPr lang="es-ES_tradnl" sz="1200" b="1" dirty="0">
                <a:latin typeface="+mj-lt"/>
              </a:rPr>
              <a:t> -&gt; Herramientas que no requieran licencia y sean fácilmente desplegable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_tradnl" sz="1200" dirty="0">
              <a:latin typeface="+mj-lt"/>
            </a:endParaRP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6503B63E-1ED2-9E2C-42EF-EE142FD4F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r="19248"/>
          <a:stretch/>
        </p:blipFill>
        <p:spPr bwMode="auto">
          <a:xfrm>
            <a:off x="6417087" y="3342657"/>
            <a:ext cx="691549" cy="6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veloper - Free computer icons">
            <a:extLst>
              <a:ext uri="{FF2B5EF4-FFF2-40B4-BE49-F238E27FC236}">
                <a16:creationId xmlns:a16="http://schemas.microsoft.com/office/drawing/2014/main" id="{D60A4ED0-2F5A-5C93-A59B-570515E00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16" y="3342657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riting my first GitHub Action. To write a custom GitHub Action is… | by  Colin But | Medium">
            <a:extLst>
              <a:ext uri="{FF2B5EF4-FFF2-40B4-BE49-F238E27FC236}">
                <a16:creationId xmlns:a16="http://schemas.microsoft.com/office/drawing/2014/main" id="{E9838472-E134-41C1-B9B3-9E3953F57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7248" r="21203" b="5568"/>
          <a:stretch/>
        </p:blipFill>
        <p:spPr bwMode="auto">
          <a:xfrm>
            <a:off x="7595503" y="3342657"/>
            <a:ext cx="851125" cy="6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rbor Logo PNG Vector (SVG) Free Download">
            <a:extLst>
              <a:ext uri="{FF2B5EF4-FFF2-40B4-BE49-F238E27FC236}">
                <a16:creationId xmlns:a16="http://schemas.microsoft.com/office/drawing/2014/main" id="{6ACEADDD-2573-AC88-4C5B-0CE68882A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97" y="2506637"/>
            <a:ext cx="582375" cy="72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ing the Keycloak Accounts Management API | Marcus Povey">
            <a:extLst>
              <a:ext uri="{FF2B5EF4-FFF2-40B4-BE49-F238E27FC236}">
                <a16:creationId xmlns:a16="http://schemas.microsoft.com/office/drawing/2014/main" id="{DA28B474-0247-B2A5-0BD3-BC6D0539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01" y="5005555"/>
            <a:ext cx="740112" cy="7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ncher Brand Guidelines &amp;amp; Resources">
            <a:extLst>
              <a:ext uri="{FF2B5EF4-FFF2-40B4-BE49-F238E27FC236}">
                <a16:creationId xmlns:a16="http://schemas.microsoft.com/office/drawing/2014/main" id="{D224E2AA-6CEC-8D0A-2499-3A679737F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1" t="15388" r="11891" b="14420"/>
          <a:stretch/>
        </p:blipFill>
        <p:spPr bwMode="auto">
          <a:xfrm>
            <a:off x="10206385" y="1404211"/>
            <a:ext cx="1041842" cy="6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rgoCD ApplicationsSet with Helm. This article is for people who are… | by  Maciej Przygrodzki | Medium">
            <a:extLst>
              <a:ext uri="{FF2B5EF4-FFF2-40B4-BE49-F238E27FC236}">
                <a16:creationId xmlns:a16="http://schemas.microsoft.com/office/drawing/2014/main" id="{DD5A6709-20DC-8DB9-4510-F5CD5DB4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970" y="3287121"/>
            <a:ext cx="743234" cy="74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Is Google Workspace And How Does It Impact Your G Suite Account? |  Jones IT">
            <a:extLst>
              <a:ext uri="{FF2B5EF4-FFF2-40B4-BE49-F238E27FC236}">
                <a16:creationId xmlns:a16="http://schemas.microsoft.com/office/drawing/2014/main" id="{3E7604D9-F824-5A80-6BDD-FDEEA8B7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285" y="5177081"/>
            <a:ext cx="833944" cy="4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E40A7D-115F-CAC5-6F1D-EBF20D0E30B3}"/>
              </a:ext>
            </a:extLst>
          </p:cNvPr>
          <p:cNvSpPr/>
          <p:nvPr/>
        </p:nvSpPr>
        <p:spPr>
          <a:xfrm>
            <a:off x="8664727" y="5063094"/>
            <a:ext cx="3161513" cy="6449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C66D8F91-CA7C-50AF-70EB-EFD3A07856BA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7108636" y="3658738"/>
            <a:ext cx="486867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E7EA82A-A536-2A5F-92DF-53CE1C9D0B52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 flipV="1">
            <a:off x="8446628" y="2869111"/>
            <a:ext cx="455369" cy="796020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796BEC0-6296-3BEA-C1FF-48B75CBDC04D}"/>
              </a:ext>
            </a:extLst>
          </p:cNvPr>
          <p:cNvSpPr/>
          <p:nvPr/>
        </p:nvSpPr>
        <p:spPr>
          <a:xfrm>
            <a:off x="7429651" y="2393337"/>
            <a:ext cx="1141609" cy="25796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EFC4B6-AFE9-9645-F85C-BF59EDA3BD09}"/>
              </a:ext>
            </a:extLst>
          </p:cNvPr>
          <p:cNvSpPr/>
          <p:nvPr/>
        </p:nvSpPr>
        <p:spPr>
          <a:xfrm>
            <a:off x="8664727" y="23933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24A2A5-A0D6-54C2-2A49-C48AF9AFEA20}"/>
              </a:ext>
            </a:extLst>
          </p:cNvPr>
          <p:cNvSpPr/>
          <p:nvPr/>
        </p:nvSpPr>
        <p:spPr>
          <a:xfrm>
            <a:off x="9760046" y="2383032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2A6EE0-1B2D-B05E-F2C8-9B17FDFBEE43}"/>
              </a:ext>
            </a:extLst>
          </p:cNvPr>
          <p:cNvSpPr/>
          <p:nvPr/>
        </p:nvSpPr>
        <p:spPr>
          <a:xfrm>
            <a:off x="9754943" y="1381750"/>
            <a:ext cx="207129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018F48-8DFC-3A69-554F-A494A1D124C3}"/>
              </a:ext>
            </a:extLst>
          </p:cNvPr>
          <p:cNvSpPr/>
          <p:nvPr/>
        </p:nvSpPr>
        <p:spPr>
          <a:xfrm>
            <a:off x="10855459" y="23984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290FD68E-86DA-626B-DF00-A11A650E6D30}"/>
              </a:ext>
            </a:extLst>
          </p:cNvPr>
          <p:cNvCxnSpPr>
            <a:cxnSpLocks/>
            <a:stCxn id="1030" idx="3"/>
            <a:endCxn id="1038" idx="1"/>
          </p:cNvCxnSpPr>
          <p:nvPr/>
        </p:nvCxnSpPr>
        <p:spPr>
          <a:xfrm flipV="1">
            <a:off x="8446628" y="3658738"/>
            <a:ext cx="1406342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04AA15F3-6719-18F7-9F4A-738ECBCBD686}"/>
              </a:ext>
            </a:extLst>
          </p:cNvPr>
          <p:cNvCxnSpPr>
            <a:cxnSpLocks/>
            <a:stCxn id="1028" idx="3"/>
            <a:endCxn id="1026" idx="1"/>
          </p:cNvCxnSpPr>
          <p:nvPr/>
        </p:nvCxnSpPr>
        <p:spPr>
          <a:xfrm>
            <a:off x="5888685" y="3594092"/>
            <a:ext cx="528403" cy="64647"/>
          </a:xfrm>
          <a:prstGeom prst="curvedConnector3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6C1B3C3-7B32-0E42-3940-C37DC0015FA9}"/>
              </a:ext>
            </a:extLst>
          </p:cNvPr>
          <p:cNvSpPr txBox="1"/>
          <p:nvPr/>
        </p:nvSpPr>
        <p:spPr>
          <a:xfrm>
            <a:off x="7531834" y="207255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Integration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11FCEA-2605-E7F2-23D7-887A6FB054C7}"/>
              </a:ext>
            </a:extLst>
          </p:cNvPr>
          <p:cNvSpPr txBox="1"/>
          <p:nvPr/>
        </p:nvSpPr>
        <p:spPr>
          <a:xfrm>
            <a:off x="8716790" y="2148042"/>
            <a:ext cx="851125" cy="20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Artifact Repo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AC0F95-EF07-F706-156E-77A73B385EAE}"/>
              </a:ext>
            </a:extLst>
          </p:cNvPr>
          <p:cNvSpPr txBox="1"/>
          <p:nvPr/>
        </p:nvSpPr>
        <p:spPr>
          <a:xfrm>
            <a:off x="10344761" y="1056978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 Management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6" descr="Create a Kubernetes Cluster on GKE">
            <a:extLst>
              <a:ext uri="{FF2B5EF4-FFF2-40B4-BE49-F238E27FC236}">
                <a16:creationId xmlns:a16="http://schemas.microsoft.com/office/drawing/2014/main" id="{9D0B560C-E202-428D-532F-CE3258615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8" t="4717" r="18042" b="10585"/>
          <a:stretch/>
        </p:blipFill>
        <p:spPr bwMode="auto">
          <a:xfrm>
            <a:off x="10895994" y="3374980"/>
            <a:ext cx="889712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79D43014-CA25-73B4-F879-ED5098FE7EBD}"/>
              </a:ext>
            </a:extLst>
          </p:cNvPr>
          <p:cNvCxnSpPr>
            <a:cxnSpLocks/>
            <a:stCxn id="1038" idx="3"/>
            <a:endCxn id="60" idx="1"/>
          </p:cNvCxnSpPr>
          <p:nvPr/>
        </p:nvCxnSpPr>
        <p:spPr>
          <a:xfrm flipV="1">
            <a:off x="10596204" y="3626415"/>
            <a:ext cx="299790" cy="32324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" name="Picture 8" descr="NGINX Ingress Controller">
            <a:extLst>
              <a:ext uri="{FF2B5EF4-FFF2-40B4-BE49-F238E27FC236}">
                <a16:creationId xmlns:a16="http://schemas.microsoft.com/office/drawing/2014/main" id="{F4720463-AC00-4B20-CAAB-9685C23A8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850" y="2448781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" name="Curved Connector 1024">
            <a:extLst>
              <a:ext uri="{FF2B5EF4-FFF2-40B4-BE49-F238E27FC236}">
                <a16:creationId xmlns:a16="http://schemas.microsoft.com/office/drawing/2014/main" id="{CEF8ABA0-C30F-887E-5E21-BDB11AA35C09}"/>
              </a:ext>
            </a:extLst>
          </p:cNvPr>
          <p:cNvCxnSpPr>
            <a:cxnSpLocks/>
            <a:stCxn id="60" idx="0"/>
            <a:endCxn id="1024" idx="2"/>
          </p:cNvCxnSpPr>
          <p:nvPr/>
        </p:nvCxnSpPr>
        <p:spPr>
          <a:xfrm rot="5400000" flipH="1" flipV="1">
            <a:off x="11200448" y="3037227"/>
            <a:ext cx="478156" cy="197352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5C56FB4B-11B2-BFD9-60AD-7CF85D044FAD}"/>
              </a:ext>
            </a:extLst>
          </p:cNvPr>
          <p:cNvSpPr txBox="1"/>
          <p:nvPr/>
        </p:nvSpPr>
        <p:spPr>
          <a:xfrm>
            <a:off x="9799024" y="2071920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Deployment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4F862FD4-02E6-AEE3-266A-F69B69A2EE05}"/>
              </a:ext>
            </a:extLst>
          </p:cNvPr>
          <p:cNvSpPr txBox="1"/>
          <p:nvPr/>
        </p:nvSpPr>
        <p:spPr>
          <a:xfrm>
            <a:off x="7832366" y="5268125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Authentication/ Authorization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6" name="Picture 10" descr="terraform&quot; Icon - Download for free – Iconduck">
            <a:extLst>
              <a:ext uri="{FF2B5EF4-FFF2-40B4-BE49-F238E27FC236}">
                <a16:creationId xmlns:a16="http://schemas.microsoft.com/office/drawing/2014/main" id="{EA77C969-5C61-18E9-5FD2-79723D13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77" y="1407900"/>
            <a:ext cx="556165" cy="6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D01E9A2B-D4B2-74F2-44C4-BFCBE49A8DB2}"/>
              </a:ext>
            </a:extLst>
          </p:cNvPr>
          <p:cNvSpPr/>
          <p:nvPr/>
        </p:nvSpPr>
        <p:spPr>
          <a:xfrm>
            <a:off x="7429651" y="1366307"/>
            <a:ext cx="220585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D2338141-532F-2959-8E5E-62ECC2897E64}"/>
              </a:ext>
            </a:extLst>
          </p:cNvPr>
          <p:cNvSpPr txBox="1"/>
          <p:nvPr/>
        </p:nvSpPr>
        <p:spPr>
          <a:xfrm>
            <a:off x="8050872" y="103858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Infrastructure as code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8432AA3B-F83E-4921-3540-02B767501504}"/>
              </a:ext>
            </a:extLst>
          </p:cNvPr>
          <p:cNvSpPr txBox="1"/>
          <p:nvPr/>
        </p:nvSpPr>
        <p:spPr>
          <a:xfrm>
            <a:off x="349003" y="653138"/>
            <a:ext cx="6294482" cy="540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Bluon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400" dirty="0" err="1">
                <a:latin typeface="+mj-lt"/>
                <a:ea typeface="+mj-ea"/>
                <a:cs typeface="+mj-cs"/>
              </a:rPr>
              <a:t>Arquitectura</a:t>
            </a:r>
            <a:r>
              <a:rPr lang="en-US" sz="2400" dirty="0">
                <a:latin typeface="+mj-lt"/>
                <a:ea typeface="+mj-ea"/>
                <a:cs typeface="+mj-cs"/>
              </a:rPr>
              <a:t> de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plataforma</a:t>
            </a:r>
            <a:r>
              <a:rPr lang="en-US" sz="2400" dirty="0">
                <a:latin typeface="+mj-lt"/>
                <a:ea typeface="+mj-ea"/>
                <a:cs typeface="+mj-cs"/>
              </a:rPr>
              <a:t> de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desarrollo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65FA1-F61E-6E2C-1423-A512267551F1}"/>
              </a:ext>
            </a:extLst>
          </p:cNvPr>
          <p:cNvSpPr txBox="1"/>
          <p:nvPr/>
        </p:nvSpPr>
        <p:spPr>
          <a:xfrm>
            <a:off x="411479" y="2351944"/>
            <a:ext cx="4776983" cy="983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ES_tradnl" sz="1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2A2D4-55B0-9641-42B9-C574DC77852C}"/>
              </a:ext>
            </a:extLst>
          </p:cNvPr>
          <p:cNvSpPr txBox="1"/>
          <p:nvPr/>
        </p:nvSpPr>
        <p:spPr>
          <a:xfrm>
            <a:off x="411478" y="2342834"/>
            <a:ext cx="4776983" cy="418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dirty="0">
                <a:latin typeface="+mj-lt"/>
              </a:rPr>
              <a:t>El desarrollador realiza una actualización en el repositorio de código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Github</a:t>
            </a:r>
            <a:r>
              <a:rPr lang="es-ES_tradnl" sz="1200" b="1" dirty="0">
                <a:latin typeface="+mj-lt"/>
              </a:rPr>
              <a:t> </a:t>
            </a:r>
            <a:r>
              <a:rPr lang="es-ES_tradnl" sz="1200" b="1" dirty="0" err="1">
                <a:latin typeface="+mj-lt"/>
              </a:rPr>
              <a:t>Actions</a:t>
            </a:r>
            <a:r>
              <a:rPr lang="es-ES_tradnl" sz="1200" dirty="0">
                <a:latin typeface="+mj-lt"/>
              </a:rPr>
              <a:t> toma el código actualizado y lo convierte en Docker/Helm almacenándolo en Harbor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>
                <a:latin typeface="+mj-lt"/>
              </a:rPr>
              <a:t>Harbor</a:t>
            </a:r>
            <a:r>
              <a:rPr lang="es-ES_tradnl" sz="1200" dirty="0">
                <a:latin typeface="+mj-lt"/>
              </a:rPr>
              <a:t> centraliza todas las imágenes de Docker y las replica a las nubes correspondientes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dirty="0">
                <a:latin typeface="+mj-lt"/>
              </a:rPr>
              <a:t>Finalmente </a:t>
            </a:r>
            <a:r>
              <a:rPr lang="es-ES_tradnl" sz="1200" b="1" dirty="0" err="1">
                <a:latin typeface="+mj-lt"/>
              </a:rPr>
              <a:t>ArgoCD</a:t>
            </a:r>
            <a:r>
              <a:rPr lang="es-ES_tradnl" sz="1200" dirty="0">
                <a:latin typeface="+mj-lt"/>
              </a:rPr>
              <a:t> se encarga de sincronizar nuestra aplicación con la ultima versión en </a:t>
            </a:r>
            <a:r>
              <a:rPr lang="es-ES_tradnl" sz="1200" b="1" dirty="0">
                <a:latin typeface="+mj-lt"/>
              </a:rPr>
              <a:t>Harbor</a:t>
            </a:r>
            <a:r>
              <a:rPr lang="es-ES_tradnl" sz="1200" dirty="0">
                <a:latin typeface="+mj-lt"/>
              </a:rPr>
              <a:t> y permite hacer un </a:t>
            </a:r>
            <a:r>
              <a:rPr lang="es-ES_tradnl" sz="1200" dirty="0" err="1">
                <a:latin typeface="+mj-lt"/>
              </a:rPr>
              <a:t>rollback</a:t>
            </a:r>
            <a:r>
              <a:rPr lang="es-ES_tradnl" sz="1200" dirty="0">
                <a:latin typeface="+mj-lt"/>
              </a:rPr>
              <a:t> en caso se presente un fallo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Nginx</a:t>
            </a:r>
            <a:r>
              <a:rPr lang="es-ES_tradnl" sz="1200" b="1" dirty="0">
                <a:latin typeface="+mj-lt"/>
              </a:rPr>
              <a:t> </a:t>
            </a:r>
            <a:r>
              <a:rPr lang="es-ES_tradnl" sz="1200" b="1" dirty="0" err="1">
                <a:latin typeface="+mj-lt"/>
              </a:rPr>
              <a:t>Ingress</a:t>
            </a:r>
            <a:r>
              <a:rPr lang="es-ES_tradnl" sz="1200" dirty="0">
                <a:latin typeface="+mj-lt"/>
              </a:rPr>
              <a:t> y </a:t>
            </a:r>
            <a:r>
              <a:rPr lang="es-ES_tradnl" sz="1200" b="1" dirty="0" err="1">
                <a:latin typeface="+mj-lt"/>
              </a:rPr>
              <a:t>Cert</a:t>
            </a:r>
            <a:r>
              <a:rPr lang="es-ES_tradnl" sz="1200" b="1" dirty="0">
                <a:latin typeface="+mj-lt"/>
              </a:rPr>
              <a:t>-Manager</a:t>
            </a:r>
            <a:r>
              <a:rPr lang="es-ES_tradnl" sz="1200" dirty="0">
                <a:latin typeface="+mj-lt"/>
              </a:rPr>
              <a:t> en </a:t>
            </a:r>
            <a:r>
              <a:rPr lang="es-ES_tradnl" sz="1200" dirty="0" err="1">
                <a:latin typeface="+mj-lt"/>
              </a:rPr>
              <a:t>kubernetes</a:t>
            </a:r>
            <a:r>
              <a:rPr lang="es-ES_tradnl" sz="1200" dirty="0">
                <a:latin typeface="+mj-lt"/>
              </a:rPr>
              <a:t> nos permiten generar subdominios de forma automática sin configuraciones o compra de certificados manteniendo HTTPS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Rancher</a:t>
            </a:r>
            <a:r>
              <a:rPr lang="es-ES_tradnl" sz="1200" dirty="0">
                <a:latin typeface="+mj-lt"/>
              </a:rPr>
              <a:t> nos permite administrar nuestros </a:t>
            </a:r>
            <a:r>
              <a:rPr lang="es-ES_tradnl" sz="1200" dirty="0" err="1">
                <a:latin typeface="+mj-lt"/>
              </a:rPr>
              <a:t>cluster</a:t>
            </a:r>
            <a:r>
              <a:rPr lang="es-ES_tradnl" sz="1200" dirty="0">
                <a:latin typeface="+mj-lt"/>
              </a:rPr>
              <a:t> incluso si están en diferentes nubes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Keycloak</a:t>
            </a:r>
            <a:r>
              <a:rPr lang="es-ES_tradnl" sz="1200" dirty="0">
                <a:latin typeface="+mj-lt"/>
              </a:rPr>
              <a:t> sirve como un Single-</a:t>
            </a:r>
            <a:r>
              <a:rPr lang="es-ES_tradnl" sz="1200" dirty="0" err="1">
                <a:latin typeface="+mj-lt"/>
              </a:rPr>
              <a:t>Sign</a:t>
            </a:r>
            <a:r>
              <a:rPr lang="es-ES_tradnl" sz="1200" dirty="0">
                <a:latin typeface="+mj-lt"/>
              </a:rPr>
              <a:t>-</a:t>
            </a:r>
            <a:r>
              <a:rPr lang="es-ES_tradnl" sz="1200" dirty="0" err="1">
                <a:latin typeface="+mj-lt"/>
              </a:rPr>
              <a:t>On</a:t>
            </a:r>
            <a:r>
              <a:rPr lang="es-ES_tradnl" sz="1200" dirty="0">
                <a:latin typeface="+mj-lt"/>
              </a:rPr>
              <a:t> junto con Google </a:t>
            </a:r>
            <a:r>
              <a:rPr lang="es-ES_tradnl" sz="1200" dirty="0" err="1">
                <a:latin typeface="+mj-lt"/>
              </a:rPr>
              <a:t>Workspaces</a:t>
            </a:r>
            <a:r>
              <a:rPr lang="es-ES_tradnl" sz="1200" dirty="0">
                <a:latin typeface="+mj-lt"/>
              </a:rPr>
              <a:t> como proveedor de correos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Terraform</a:t>
            </a:r>
            <a:r>
              <a:rPr lang="es-ES_tradnl" sz="1200" dirty="0">
                <a:latin typeface="+mj-lt"/>
              </a:rPr>
              <a:t> nos ayuda a mantener registro de nuestra infraestructura y simplificar la configuración de ambientes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4CEC43-8B6A-1519-7858-8ED49C828BF3}"/>
              </a:ext>
            </a:extLst>
          </p:cNvPr>
          <p:cNvSpPr txBox="1"/>
          <p:nvPr/>
        </p:nvSpPr>
        <p:spPr>
          <a:xfrm>
            <a:off x="395397" y="5871284"/>
            <a:ext cx="8632674" cy="9507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1200" b="1" dirty="0">
                <a:latin typeface="+mj-lt"/>
              </a:rPr>
              <a:t>Beneficios: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>
                <a:latin typeface="+mj-lt"/>
              </a:rPr>
              <a:t>Desarrolladores no interactúan con aplicativos o compilado manual, todo el proceso es automatizado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>
                <a:latin typeface="+mj-lt"/>
              </a:rPr>
              <a:t>Centraliza una plataforma de desarrollo para múltiples clientes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>
                <a:latin typeface="+mj-lt"/>
              </a:rPr>
              <a:t>Software open </a:t>
            </a:r>
            <a:r>
              <a:rPr lang="es-ES_tradnl" sz="1200" dirty="0" err="1">
                <a:latin typeface="+mj-lt"/>
              </a:rPr>
              <a:t>source</a:t>
            </a:r>
            <a:r>
              <a:rPr lang="es-ES_tradnl" sz="1200" dirty="0">
                <a:latin typeface="+mj-lt"/>
              </a:rPr>
              <a:t> ampliamente documentado que no requiere pago de licencias</a:t>
            </a:r>
          </a:p>
        </p:txBody>
      </p:sp>
    </p:spTree>
    <p:extLst>
      <p:ext uri="{BB962C8B-B14F-4D97-AF65-F5344CB8AC3E}">
        <p14:creationId xmlns:p14="http://schemas.microsoft.com/office/powerpoint/2010/main" val="278835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1A6F3-565E-E3F4-77E6-DD7DF851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86C2BCE-41FA-8C98-54CB-E459399B6C77}"/>
              </a:ext>
            </a:extLst>
          </p:cNvPr>
          <p:cNvSpPr/>
          <p:nvPr/>
        </p:nvSpPr>
        <p:spPr>
          <a:xfrm>
            <a:off x="810258" y="1630216"/>
            <a:ext cx="3564315" cy="2178682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8F58A-372F-ADFB-D8D5-A6382C6C1BA8}"/>
              </a:ext>
            </a:extLst>
          </p:cNvPr>
          <p:cNvSpPr txBox="1"/>
          <p:nvPr/>
        </p:nvSpPr>
        <p:spPr>
          <a:xfrm>
            <a:off x="200975" y="25818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Demo - Ops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6AA97-E2FD-710D-9CA2-9CB0DE49622B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F6AD7-1045-3DC6-1B28-9DA0796AEE65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DFA00F-D9C5-E016-1493-411CAC96B331}"/>
              </a:ext>
            </a:extLst>
          </p:cNvPr>
          <p:cNvGrpSpPr/>
          <p:nvPr/>
        </p:nvGrpSpPr>
        <p:grpSpPr>
          <a:xfrm>
            <a:off x="1053663" y="2925388"/>
            <a:ext cx="415498" cy="592411"/>
            <a:chOff x="2929953" y="2831989"/>
            <a:chExt cx="415498" cy="592411"/>
          </a:xfrm>
        </p:grpSpPr>
        <p:sp>
          <p:nvSpPr>
            <p:cNvPr id="20" name="TextBox 102">
              <a:extLst>
                <a:ext uri="{FF2B5EF4-FFF2-40B4-BE49-F238E27FC236}">
                  <a16:creationId xmlns:a16="http://schemas.microsoft.com/office/drawing/2014/main" id="{B7C85136-6579-74F7-CD36-F4290298278B}"/>
                </a:ext>
              </a:extLst>
            </p:cNvPr>
            <p:cNvSpPr txBox="1"/>
            <p:nvPr/>
          </p:nvSpPr>
          <p:spPr>
            <a:xfrm>
              <a:off x="2929953" y="3070457"/>
              <a:ext cx="41549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EVS</a:t>
              </a:r>
            </a:p>
            <a:p>
              <a:pPr algn="ctr">
                <a:buNone/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PVC</a:t>
              </a:r>
            </a:p>
          </p:txBody>
        </p:sp>
        <p:grpSp>
          <p:nvGrpSpPr>
            <p:cNvPr id="21" name="组合 88">
              <a:extLst>
                <a:ext uri="{FF2B5EF4-FFF2-40B4-BE49-F238E27FC236}">
                  <a16:creationId xmlns:a16="http://schemas.microsoft.com/office/drawing/2014/main" id="{376A6F6A-C188-794F-E876-36516B4265F4}"/>
                </a:ext>
              </a:extLst>
            </p:cNvPr>
            <p:cNvGrpSpPr/>
            <p:nvPr/>
          </p:nvGrpSpPr>
          <p:grpSpPr>
            <a:xfrm>
              <a:off x="3039756" y="2831989"/>
              <a:ext cx="195893" cy="265220"/>
              <a:chOff x="12787313" y="-376238"/>
              <a:chExt cx="488950" cy="661988"/>
            </a:xfrm>
            <a:solidFill>
              <a:srgbClr val="454545"/>
            </a:solidFill>
          </p:grpSpPr>
          <p:sp>
            <p:nvSpPr>
              <p:cNvPr id="22" name="Oval 31">
                <a:extLst>
                  <a:ext uri="{FF2B5EF4-FFF2-40B4-BE49-F238E27FC236}">
                    <a16:creationId xmlns:a16="http://schemas.microsoft.com/office/drawing/2014/main" id="{9BEBE16E-EF6C-0350-BD77-E4E91BA08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7163" y="-307975"/>
                <a:ext cx="44450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3" name="Oval 32">
                <a:extLst>
                  <a:ext uri="{FF2B5EF4-FFF2-40B4-BE49-F238E27FC236}">
                    <a16:creationId xmlns:a16="http://schemas.microsoft.com/office/drawing/2014/main" id="{A9FFA4A5-FC7B-79BC-9111-BA8999F0F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076" y="-307975"/>
                <a:ext cx="46038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779AD9B3-5958-44A8-F206-2E8A59A82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01613" y="-136525"/>
                <a:ext cx="260350" cy="188913"/>
              </a:xfrm>
              <a:custGeom>
                <a:avLst/>
                <a:gdLst>
                  <a:gd name="T0" fmla="*/ 51 w 68"/>
                  <a:gd name="T1" fmla="*/ 13 h 50"/>
                  <a:gd name="T2" fmla="*/ 34 w 68"/>
                  <a:gd name="T3" fmla="*/ 0 h 50"/>
                  <a:gd name="T4" fmla="*/ 16 w 68"/>
                  <a:gd name="T5" fmla="*/ 13 h 50"/>
                  <a:gd name="T6" fmla="*/ 0 w 68"/>
                  <a:gd name="T7" fmla="*/ 31 h 50"/>
                  <a:gd name="T8" fmla="*/ 18 w 68"/>
                  <a:gd name="T9" fmla="*/ 50 h 50"/>
                  <a:gd name="T10" fmla="*/ 49 w 68"/>
                  <a:gd name="T11" fmla="*/ 50 h 50"/>
                  <a:gd name="T12" fmla="*/ 68 w 68"/>
                  <a:gd name="T13" fmla="*/ 31 h 50"/>
                  <a:gd name="T14" fmla="*/ 51 w 68"/>
                  <a:gd name="T15" fmla="*/ 13 h 50"/>
                  <a:gd name="T16" fmla="*/ 49 w 68"/>
                  <a:gd name="T17" fmla="*/ 46 h 50"/>
                  <a:gd name="T18" fmla="*/ 18 w 68"/>
                  <a:gd name="T19" fmla="*/ 46 h 50"/>
                  <a:gd name="T20" fmla="*/ 4 w 68"/>
                  <a:gd name="T21" fmla="*/ 31 h 50"/>
                  <a:gd name="T22" fmla="*/ 17 w 68"/>
                  <a:gd name="T23" fmla="*/ 17 h 50"/>
                  <a:gd name="T24" fmla="*/ 20 w 68"/>
                  <a:gd name="T25" fmla="*/ 14 h 50"/>
                  <a:gd name="T26" fmla="*/ 34 w 68"/>
                  <a:gd name="T27" fmla="*/ 4 h 50"/>
                  <a:gd name="T28" fmla="*/ 47 w 68"/>
                  <a:gd name="T29" fmla="*/ 14 h 50"/>
                  <a:gd name="T30" fmla="*/ 51 w 68"/>
                  <a:gd name="T31" fmla="*/ 17 h 50"/>
                  <a:gd name="T32" fmla="*/ 64 w 68"/>
                  <a:gd name="T33" fmla="*/ 31 h 50"/>
                  <a:gd name="T34" fmla="*/ 49 w 68"/>
                  <a:gd name="T35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50">
                    <a:moveTo>
                      <a:pt x="51" y="13"/>
                    </a:moveTo>
                    <a:cubicBezTo>
                      <a:pt x="49" y="5"/>
                      <a:pt x="42" y="0"/>
                      <a:pt x="34" y="0"/>
                    </a:cubicBezTo>
                    <a:cubicBezTo>
                      <a:pt x="25" y="0"/>
                      <a:pt x="19" y="5"/>
                      <a:pt x="16" y="13"/>
                    </a:cubicBezTo>
                    <a:cubicBezTo>
                      <a:pt x="7" y="14"/>
                      <a:pt x="0" y="21"/>
                      <a:pt x="0" y="31"/>
                    </a:cubicBezTo>
                    <a:cubicBezTo>
                      <a:pt x="0" y="41"/>
                      <a:pt x="8" y="50"/>
                      <a:pt x="18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59" y="50"/>
                      <a:pt x="68" y="41"/>
                      <a:pt x="68" y="31"/>
                    </a:cubicBezTo>
                    <a:cubicBezTo>
                      <a:pt x="68" y="21"/>
                      <a:pt x="60" y="14"/>
                      <a:pt x="51" y="13"/>
                    </a:cubicBezTo>
                    <a:close/>
                    <a:moveTo>
                      <a:pt x="49" y="46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0" y="46"/>
                      <a:pt x="4" y="39"/>
                      <a:pt x="4" y="31"/>
                    </a:cubicBezTo>
                    <a:cubicBezTo>
                      <a:pt x="4" y="24"/>
                      <a:pt x="9" y="17"/>
                      <a:pt x="17" y="17"/>
                    </a:cubicBezTo>
                    <a:cubicBezTo>
                      <a:pt x="18" y="16"/>
                      <a:pt x="19" y="15"/>
                      <a:pt x="20" y="14"/>
                    </a:cubicBezTo>
                    <a:cubicBezTo>
                      <a:pt x="22" y="8"/>
                      <a:pt x="27" y="4"/>
                      <a:pt x="34" y="4"/>
                    </a:cubicBezTo>
                    <a:cubicBezTo>
                      <a:pt x="40" y="4"/>
                      <a:pt x="45" y="8"/>
                      <a:pt x="47" y="14"/>
                    </a:cubicBezTo>
                    <a:cubicBezTo>
                      <a:pt x="48" y="15"/>
                      <a:pt x="49" y="16"/>
                      <a:pt x="51" y="17"/>
                    </a:cubicBezTo>
                    <a:cubicBezTo>
                      <a:pt x="58" y="17"/>
                      <a:pt x="64" y="24"/>
                      <a:pt x="64" y="31"/>
                    </a:cubicBezTo>
                    <a:cubicBezTo>
                      <a:pt x="64" y="39"/>
                      <a:pt x="57" y="46"/>
                      <a:pt x="4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EE3DE8CC-904B-A722-7311-840268D263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87313" y="-376238"/>
                <a:ext cx="488950" cy="661988"/>
              </a:xfrm>
              <a:custGeom>
                <a:avLst/>
                <a:gdLst>
                  <a:gd name="T0" fmla="*/ 104 w 128"/>
                  <a:gd name="T1" fmla="*/ 0 h 176"/>
                  <a:gd name="T2" fmla="*/ 24 w 128"/>
                  <a:gd name="T3" fmla="*/ 0 h 176"/>
                  <a:gd name="T4" fmla="*/ 0 w 128"/>
                  <a:gd name="T5" fmla="*/ 24 h 176"/>
                  <a:gd name="T6" fmla="*/ 0 w 128"/>
                  <a:gd name="T7" fmla="*/ 152 h 176"/>
                  <a:gd name="T8" fmla="*/ 24 w 128"/>
                  <a:gd name="T9" fmla="*/ 176 h 176"/>
                  <a:gd name="T10" fmla="*/ 104 w 128"/>
                  <a:gd name="T11" fmla="*/ 176 h 176"/>
                  <a:gd name="T12" fmla="*/ 128 w 128"/>
                  <a:gd name="T13" fmla="*/ 152 h 176"/>
                  <a:gd name="T14" fmla="*/ 128 w 128"/>
                  <a:gd name="T15" fmla="*/ 24 h 176"/>
                  <a:gd name="T16" fmla="*/ 104 w 128"/>
                  <a:gd name="T17" fmla="*/ 0 h 176"/>
                  <a:gd name="T18" fmla="*/ 119 w 128"/>
                  <a:gd name="T19" fmla="*/ 152 h 176"/>
                  <a:gd name="T20" fmla="*/ 104 w 128"/>
                  <a:gd name="T21" fmla="*/ 168 h 176"/>
                  <a:gd name="T22" fmla="*/ 24 w 128"/>
                  <a:gd name="T23" fmla="*/ 168 h 176"/>
                  <a:gd name="T24" fmla="*/ 8 w 128"/>
                  <a:gd name="T25" fmla="*/ 152 h 176"/>
                  <a:gd name="T26" fmla="*/ 8 w 128"/>
                  <a:gd name="T27" fmla="*/ 24 h 176"/>
                  <a:gd name="T28" fmla="*/ 24 w 128"/>
                  <a:gd name="T29" fmla="*/ 8 h 176"/>
                  <a:gd name="T30" fmla="*/ 104 w 128"/>
                  <a:gd name="T31" fmla="*/ 8 h 176"/>
                  <a:gd name="T32" fmla="*/ 119 w 128"/>
                  <a:gd name="T33" fmla="*/ 24 h 176"/>
                  <a:gd name="T34" fmla="*/ 119 w 128"/>
                  <a:gd name="T35" fmla="*/ 15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8" h="176">
                    <a:moveTo>
                      <a:pt x="10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0" y="176"/>
                      <a:pt x="24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7" y="176"/>
                      <a:pt x="128" y="165"/>
                      <a:pt x="128" y="15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28" y="11"/>
                      <a:pt x="117" y="0"/>
                      <a:pt x="104" y="0"/>
                    </a:cubicBezTo>
                    <a:close/>
                    <a:moveTo>
                      <a:pt x="119" y="152"/>
                    </a:moveTo>
                    <a:cubicBezTo>
                      <a:pt x="119" y="161"/>
                      <a:pt x="112" y="168"/>
                      <a:pt x="104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12" y="8"/>
                      <a:pt x="119" y="15"/>
                      <a:pt x="119" y="24"/>
                    </a:cubicBezTo>
                    <a:lnTo>
                      <a:pt x="119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5F5423-F4C4-61BF-57A0-E817F6EEA251}"/>
              </a:ext>
            </a:extLst>
          </p:cNvPr>
          <p:cNvGrpSpPr/>
          <p:nvPr/>
        </p:nvGrpSpPr>
        <p:grpSpPr>
          <a:xfrm>
            <a:off x="3102237" y="2108225"/>
            <a:ext cx="1015021" cy="498379"/>
            <a:chOff x="3581672" y="4924805"/>
            <a:chExt cx="1015021" cy="498379"/>
          </a:xfrm>
        </p:grpSpPr>
        <p:grpSp>
          <p:nvGrpSpPr>
            <p:cNvPr id="26" name="组合 29">
              <a:extLst>
                <a:ext uri="{FF2B5EF4-FFF2-40B4-BE49-F238E27FC236}">
                  <a16:creationId xmlns:a16="http://schemas.microsoft.com/office/drawing/2014/main" id="{4F24C891-203F-9F56-40AA-1D8305384060}"/>
                </a:ext>
              </a:extLst>
            </p:cNvPr>
            <p:cNvGrpSpPr/>
            <p:nvPr/>
          </p:nvGrpSpPr>
          <p:grpSpPr>
            <a:xfrm>
              <a:off x="3961282" y="4924805"/>
              <a:ext cx="255800" cy="251992"/>
              <a:chOff x="5265738" y="2193925"/>
              <a:chExt cx="639763" cy="6302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6251D308-5B97-91F4-22D5-A3E2926BFC6B}"/>
                  </a:ext>
                </a:extLst>
              </p:cNvPr>
              <p:cNvSpPr/>
              <p:nvPr/>
            </p:nvSpPr>
            <p:spPr bwMode="auto">
              <a:xfrm>
                <a:off x="5661026" y="2562225"/>
                <a:ext cx="57150" cy="149225"/>
              </a:xfrm>
              <a:custGeom>
                <a:avLst/>
                <a:gdLst>
                  <a:gd name="T0" fmla="*/ 11 w 15"/>
                  <a:gd name="T1" fmla="*/ 24 h 40"/>
                  <a:gd name="T2" fmla="*/ 4 w 15"/>
                  <a:gd name="T3" fmla="*/ 32 h 40"/>
                  <a:gd name="T4" fmla="*/ 4 w 15"/>
                  <a:gd name="T5" fmla="*/ 2 h 40"/>
                  <a:gd name="T6" fmla="*/ 2 w 15"/>
                  <a:gd name="T7" fmla="*/ 0 h 40"/>
                  <a:gd name="T8" fmla="*/ 0 w 15"/>
                  <a:gd name="T9" fmla="*/ 2 h 40"/>
                  <a:gd name="T10" fmla="*/ 0 w 15"/>
                  <a:gd name="T11" fmla="*/ 38 h 40"/>
                  <a:gd name="T12" fmla="*/ 2 w 15"/>
                  <a:gd name="T13" fmla="*/ 40 h 40"/>
                  <a:gd name="T14" fmla="*/ 2 w 15"/>
                  <a:gd name="T15" fmla="*/ 40 h 40"/>
                  <a:gd name="T16" fmla="*/ 4 w 15"/>
                  <a:gd name="T17" fmla="*/ 39 h 40"/>
                  <a:gd name="T18" fmla="*/ 14 w 15"/>
                  <a:gd name="T19" fmla="*/ 27 h 40"/>
                  <a:gd name="T20" fmla="*/ 14 w 15"/>
                  <a:gd name="T21" fmla="*/ 24 h 40"/>
                  <a:gd name="T22" fmla="*/ 11 w 15"/>
                  <a:gd name="T23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40">
                    <a:moveTo>
                      <a:pt x="11" y="24"/>
                    </a:moveTo>
                    <a:cubicBezTo>
                      <a:pt x="4" y="32"/>
                      <a:pt x="4" y="32"/>
                      <a:pt x="4" y="3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40"/>
                      <a:pt x="4" y="39"/>
                      <a:pt x="4" y="39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6"/>
                      <a:pt x="15" y="25"/>
                      <a:pt x="14" y="24"/>
                    </a:cubicBezTo>
                    <a:cubicBezTo>
                      <a:pt x="13" y="23"/>
                      <a:pt x="12" y="24"/>
                      <a:pt x="11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3698F02D-8613-EBEB-FD7E-BE399788D7B2}"/>
                  </a:ext>
                </a:extLst>
              </p:cNvPr>
              <p:cNvSpPr/>
              <p:nvPr/>
            </p:nvSpPr>
            <p:spPr bwMode="auto">
              <a:xfrm>
                <a:off x="5494338" y="2562225"/>
                <a:ext cx="14288" cy="149225"/>
              </a:xfrm>
              <a:custGeom>
                <a:avLst/>
                <a:gdLst>
                  <a:gd name="T0" fmla="*/ 2 w 4"/>
                  <a:gd name="T1" fmla="*/ 0 h 40"/>
                  <a:gd name="T2" fmla="*/ 0 w 4"/>
                  <a:gd name="T3" fmla="*/ 2 h 40"/>
                  <a:gd name="T4" fmla="*/ 0 w 4"/>
                  <a:gd name="T5" fmla="*/ 38 h 40"/>
                  <a:gd name="T6" fmla="*/ 2 w 4"/>
                  <a:gd name="T7" fmla="*/ 40 h 40"/>
                  <a:gd name="T8" fmla="*/ 4 w 4"/>
                  <a:gd name="T9" fmla="*/ 38 h 40"/>
                  <a:gd name="T10" fmla="*/ 4 w 4"/>
                  <a:gd name="T11" fmla="*/ 2 h 40"/>
                  <a:gd name="T12" fmla="*/ 2 w 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2EBF2011-BC06-02E8-BF23-19E56C1E10B8}"/>
                  </a:ext>
                </a:extLst>
              </p:cNvPr>
              <p:cNvSpPr/>
              <p:nvPr/>
            </p:nvSpPr>
            <p:spPr bwMode="auto">
              <a:xfrm>
                <a:off x="5356226" y="2306638"/>
                <a:ext cx="457200" cy="307975"/>
              </a:xfrm>
              <a:custGeom>
                <a:avLst/>
                <a:gdLst>
                  <a:gd name="T0" fmla="*/ 92 w 120"/>
                  <a:gd name="T1" fmla="*/ 30 h 82"/>
                  <a:gd name="T2" fmla="*/ 84 w 120"/>
                  <a:gd name="T3" fmla="*/ 30 h 82"/>
                  <a:gd name="T4" fmla="*/ 84 w 120"/>
                  <a:gd name="T5" fmla="*/ 2 h 82"/>
                  <a:gd name="T6" fmla="*/ 82 w 120"/>
                  <a:gd name="T7" fmla="*/ 0 h 82"/>
                  <a:gd name="T8" fmla="*/ 80 w 120"/>
                  <a:gd name="T9" fmla="*/ 2 h 82"/>
                  <a:gd name="T10" fmla="*/ 80 w 120"/>
                  <a:gd name="T11" fmla="*/ 30 h 82"/>
                  <a:gd name="T12" fmla="*/ 40 w 120"/>
                  <a:gd name="T13" fmla="*/ 30 h 82"/>
                  <a:gd name="T14" fmla="*/ 40 w 120"/>
                  <a:gd name="T15" fmla="*/ 2 h 82"/>
                  <a:gd name="T16" fmla="*/ 39 w 120"/>
                  <a:gd name="T17" fmla="*/ 0 h 82"/>
                  <a:gd name="T18" fmla="*/ 37 w 120"/>
                  <a:gd name="T19" fmla="*/ 0 h 82"/>
                  <a:gd name="T20" fmla="*/ 27 w 120"/>
                  <a:gd name="T21" fmla="*/ 12 h 82"/>
                  <a:gd name="T22" fmla="*/ 27 w 120"/>
                  <a:gd name="T23" fmla="*/ 15 h 82"/>
                  <a:gd name="T24" fmla="*/ 30 w 120"/>
                  <a:gd name="T25" fmla="*/ 15 h 82"/>
                  <a:gd name="T26" fmla="*/ 36 w 120"/>
                  <a:gd name="T27" fmla="*/ 7 h 82"/>
                  <a:gd name="T28" fmla="*/ 36 w 120"/>
                  <a:gd name="T29" fmla="*/ 30 h 82"/>
                  <a:gd name="T30" fmla="*/ 28 w 120"/>
                  <a:gd name="T31" fmla="*/ 30 h 82"/>
                  <a:gd name="T32" fmla="*/ 0 w 120"/>
                  <a:gd name="T33" fmla="*/ 56 h 82"/>
                  <a:gd name="T34" fmla="*/ 28 w 120"/>
                  <a:gd name="T35" fmla="*/ 82 h 82"/>
                  <a:gd name="T36" fmla="*/ 30 w 120"/>
                  <a:gd name="T37" fmla="*/ 80 h 82"/>
                  <a:gd name="T38" fmla="*/ 28 w 120"/>
                  <a:gd name="T39" fmla="*/ 78 h 82"/>
                  <a:gd name="T40" fmla="*/ 4 w 120"/>
                  <a:gd name="T41" fmla="*/ 56 h 82"/>
                  <a:gd name="T42" fmla="*/ 28 w 120"/>
                  <a:gd name="T43" fmla="*/ 34 h 82"/>
                  <a:gd name="T44" fmla="*/ 92 w 120"/>
                  <a:gd name="T45" fmla="*/ 34 h 82"/>
                  <a:gd name="T46" fmla="*/ 116 w 120"/>
                  <a:gd name="T47" fmla="*/ 56 h 82"/>
                  <a:gd name="T48" fmla="*/ 92 w 120"/>
                  <a:gd name="T49" fmla="*/ 78 h 82"/>
                  <a:gd name="T50" fmla="*/ 90 w 120"/>
                  <a:gd name="T51" fmla="*/ 80 h 82"/>
                  <a:gd name="T52" fmla="*/ 92 w 120"/>
                  <a:gd name="T53" fmla="*/ 82 h 82"/>
                  <a:gd name="T54" fmla="*/ 120 w 120"/>
                  <a:gd name="T55" fmla="*/ 56 h 82"/>
                  <a:gd name="T56" fmla="*/ 92 w 120"/>
                  <a:gd name="T57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0" h="82">
                    <a:moveTo>
                      <a:pt x="92" y="30"/>
                    </a:move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4" y="0"/>
                      <a:pt x="82" y="0"/>
                    </a:cubicBezTo>
                    <a:cubicBezTo>
                      <a:pt x="81" y="0"/>
                      <a:pt x="80" y="1"/>
                      <a:pt x="80" y="2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3"/>
                      <a:pt x="26" y="15"/>
                      <a:pt x="27" y="15"/>
                    </a:cubicBezTo>
                    <a:cubicBezTo>
                      <a:pt x="28" y="16"/>
                      <a:pt x="29" y="16"/>
                      <a:pt x="30" y="15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13" y="30"/>
                      <a:pt x="0" y="41"/>
                      <a:pt x="0" y="56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30" y="82"/>
                      <a:pt x="30" y="81"/>
                      <a:pt x="30" y="80"/>
                    </a:cubicBezTo>
                    <a:cubicBezTo>
                      <a:pt x="30" y="79"/>
                      <a:pt x="30" y="78"/>
                      <a:pt x="28" y="78"/>
                    </a:cubicBezTo>
                    <a:cubicBezTo>
                      <a:pt x="15" y="78"/>
                      <a:pt x="4" y="68"/>
                      <a:pt x="4" y="56"/>
                    </a:cubicBezTo>
                    <a:cubicBezTo>
                      <a:pt x="4" y="44"/>
                      <a:pt x="15" y="34"/>
                      <a:pt x="28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6" y="34"/>
                      <a:pt x="116" y="44"/>
                      <a:pt x="116" y="56"/>
                    </a:cubicBezTo>
                    <a:cubicBezTo>
                      <a:pt x="116" y="68"/>
                      <a:pt x="106" y="78"/>
                      <a:pt x="92" y="78"/>
                    </a:cubicBezTo>
                    <a:cubicBezTo>
                      <a:pt x="91" y="78"/>
                      <a:pt x="90" y="79"/>
                      <a:pt x="90" y="80"/>
                    </a:cubicBezTo>
                    <a:cubicBezTo>
                      <a:pt x="90" y="81"/>
                      <a:pt x="91" y="82"/>
                      <a:pt x="92" y="82"/>
                    </a:cubicBezTo>
                    <a:cubicBezTo>
                      <a:pt x="108" y="82"/>
                      <a:pt x="120" y="70"/>
                      <a:pt x="120" y="56"/>
                    </a:cubicBezTo>
                    <a:cubicBezTo>
                      <a:pt x="120" y="41"/>
                      <a:pt x="108" y="30"/>
                      <a:pt x="9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6B995825-1C39-97F2-6F4D-76FF8BE6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5738" y="2193925"/>
                <a:ext cx="639763" cy="630238"/>
              </a:xfrm>
              <a:custGeom>
                <a:avLst/>
                <a:gdLst>
                  <a:gd name="T0" fmla="*/ 152 w 168"/>
                  <a:gd name="T1" fmla="*/ 0 h 168"/>
                  <a:gd name="T2" fmla="*/ 16 w 168"/>
                  <a:gd name="T3" fmla="*/ 0 h 168"/>
                  <a:gd name="T4" fmla="*/ 0 w 168"/>
                  <a:gd name="T5" fmla="*/ 16 h 168"/>
                  <a:gd name="T6" fmla="*/ 0 w 168"/>
                  <a:gd name="T7" fmla="*/ 152 h 168"/>
                  <a:gd name="T8" fmla="*/ 16 w 168"/>
                  <a:gd name="T9" fmla="*/ 168 h 168"/>
                  <a:gd name="T10" fmla="*/ 152 w 168"/>
                  <a:gd name="T11" fmla="*/ 168 h 168"/>
                  <a:gd name="T12" fmla="*/ 168 w 168"/>
                  <a:gd name="T13" fmla="*/ 152 h 168"/>
                  <a:gd name="T14" fmla="*/ 168 w 168"/>
                  <a:gd name="T15" fmla="*/ 16 h 168"/>
                  <a:gd name="T16" fmla="*/ 152 w 168"/>
                  <a:gd name="T17" fmla="*/ 0 h 168"/>
                  <a:gd name="T18" fmla="*/ 160 w 168"/>
                  <a:gd name="T19" fmla="*/ 152 h 168"/>
                  <a:gd name="T20" fmla="*/ 152 w 168"/>
                  <a:gd name="T21" fmla="*/ 160 h 168"/>
                  <a:gd name="T22" fmla="*/ 16 w 168"/>
                  <a:gd name="T23" fmla="*/ 160 h 168"/>
                  <a:gd name="T24" fmla="*/ 8 w 168"/>
                  <a:gd name="T25" fmla="*/ 152 h 168"/>
                  <a:gd name="T26" fmla="*/ 8 w 168"/>
                  <a:gd name="T27" fmla="*/ 16 h 168"/>
                  <a:gd name="T28" fmla="*/ 16 w 168"/>
                  <a:gd name="T29" fmla="*/ 8 h 168"/>
                  <a:gd name="T30" fmla="*/ 152 w 168"/>
                  <a:gd name="T31" fmla="*/ 8 h 168"/>
                  <a:gd name="T32" fmla="*/ 160 w 168"/>
                  <a:gd name="T33" fmla="*/ 16 h 168"/>
                  <a:gd name="T34" fmla="*/ 160 w 168"/>
                  <a:gd name="T35" fmla="*/ 15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8" h="168">
                    <a:moveTo>
                      <a:pt x="15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1"/>
                      <a:pt x="8" y="168"/>
                      <a:pt x="16" y="168"/>
                    </a:cubicBezTo>
                    <a:cubicBezTo>
                      <a:pt x="152" y="168"/>
                      <a:pt x="152" y="168"/>
                      <a:pt x="152" y="168"/>
                    </a:cubicBezTo>
                    <a:cubicBezTo>
                      <a:pt x="161" y="168"/>
                      <a:pt x="168" y="161"/>
                      <a:pt x="168" y="152"/>
                    </a:cubicBezTo>
                    <a:cubicBezTo>
                      <a:pt x="168" y="16"/>
                      <a:pt x="168" y="16"/>
                      <a:pt x="168" y="16"/>
                    </a:cubicBezTo>
                    <a:cubicBezTo>
                      <a:pt x="168" y="7"/>
                      <a:pt x="161" y="0"/>
                      <a:pt x="152" y="0"/>
                    </a:cubicBezTo>
                    <a:close/>
                    <a:moveTo>
                      <a:pt x="160" y="152"/>
                    </a:moveTo>
                    <a:cubicBezTo>
                      <a:pt x="160" y="156"/>
                      <a:pt x="157" y="160"/>
                      <a:pt x="152" y="160"/>
                    </a:cubicBezTo>
                    <a:cubicBezTo>
                      <a:pt x="16" y="160"/>
                      <a:pt x="16" y="160"/>
                      <a:pt x="16" y="160"/>
                    </a:cubicBezTo>
                    <a:cubicBezTo>
                      <a:pt x="12" y="160"/>
                      <a:pt x="8" y="156"/>
                      <a:pt x="8" y="1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12" y="8"/>
                      <a:pt x="16" y="8"/>
                    </a:cubicBezTo>
                    <a:cubicBezTo>
                      <a:pt x="152" y="8"/>
                      <a:pt x="152" y="8"/>
                      <a:pt x="152" y="8"/>
                    </a:cubicBezTo>
                    <a:cubicBezTo>
                      <a:pt x="157" y="8"/>
                      <a:pt x="160" y="11"/>
                      <a:pt x="160" y="16"/>
                    </a:cubicBezTo>
                    <a:lnTo>
                      <a:pt x="160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31" name="TextBox 266">
              <a:extLst>
                <a:ext uri="{FF2B5EF4-FFF2-40B4-BE49-F238E27FC236}">
                  <a16:creationId xmlns:a16="http://schemas.microsoft.com/office/drawing/2014/main" id="{184CA775-DDC1-3017-591C-B2CB820B635C}"/>
                </a:ext>
              </a:extLst>
            </p:cNvPr>
            <p:cNvSpPr txBox="1"/>
            <p:nvPr/>
          </p:nvSpPr>
          <p:spPr>
            <a:xfrm>
              <a:off x="3581672" y="5176963"/>
              <a:ext cx="10150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 Gateway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866B58-3A73-3645-F6FF-3C1626006AE4}"/>
              </a:ext>
            </a:extLst>
          </p:cNvPr>
          <p:cNvGrpSpPr/>
          <p:nvPr/>
        </p:nvGrpSpPr>
        <p:grpSpPr>
          <a:xfrm>
            <a:off x="4315585" y="3190608"/>
            <a:ext cx="898003" cy="632253"/>
            <a:chOff x="4720714" y="4898653"/>
            <a:chExt cx="898003" cy="632253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7B52C2CF-A8BF-08CE-37F3-3AD1567CD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974" y="4898653"/>
              <a:ext cx="281479" cy="278144"/>
            </a:xfrm>
            <a:custGeom>
              <a:avLst/>
              <a:gdLst>
                <a:gd name="T0" fmla="*/ 88 w 176"/>
                <a:gd name="T1" fmla="*/ 88 h 176"/>
                <a:gd name="T2" fmla="*/ 114 w 176"/>
                <a:gd name="T3" fmla="*/ 88 h 176"/>
                <a:gd name="T4" fmla="*/ 132 w 176"/>
                <a:gd name="T5" fmla="*/ 70 h 176"/>
                <a:gd name="T6" fmla="*/ 132 w 176"/>
                <a:gd name="T7" fmla="*/ 70 h 176"/>
                <a:gd name="T8" fmla="*/ 114 w 176"/>
                <a:gd name="T9" fmla="*/ 52 h 176"/>
                <a:gd name="T10" fmla="*/ 84 w 176"/>
                <a:gd name="T11" fmla="*/ 52 h 176"/>
                <a:gd name="T12" fmla="*/ 84 w 176"/>
                <a:gd name="T13" fmla="*/ 116 h 176"/>
                <a:gd name="T14" fmla="*/ 88 w 176"/>
                <a:gd name="T15" fmla="*/ 116 h 176"/>
                <a:gd name="T16" fmla="*/ 88 w 176"/>
                <a:gd name="T17" fmla="*/ 88 h 176"/>
                <a:gd name="T18" fmla="*/ 88 w 176"/>
                <a:gd name="T19" fmla="*/ 56 h 176"/>
                <a:gd name="T20" fmla="*/ 114 w 176"/>
                <a:gd name="T21" fmla="*/ 56 h 176"/>
                <a:gd name="T22" fmla="*/ 128 w 176"/>
                <a:gd name="T23" fmla="*/ 70 h 176"/>
                <a:gd name="T24" fmla="*/ 114 w 176"/>
                <a:gd name="T25" fmla="*/ 84 h 176"/>
                <a:gd name="T26" fmla="*/ 88 w 176"/>
                <a:gd name="T27" fmla="*/ 84 h 176"/>
                <a:gd name="T28" fmla="*/ 88 w 176"/>
                <a:gd name="T29" fmla="*/ 56 h 176"/>
                <a:gd name="T30" fmla="*/ 88 w 176"/>
                <a:gd name="T31" fmla="*/ 0 h 176"/>
                <a:gd name="T32" fmla="*/ 0 w 176"/>
                <a:gd name="T33" fmla="*/ 88 h 176"/>
                <a:gd name="T34" fmla="*/ 88 w 176"/>
                <a:gd name="T35" fmla="*/ 176 h 176"/>
                <a:gd name="T36" fmla="*/ 176 w 176"/>
                <a:gd name="T37" fmla="*/ 88 h 176"/>
                <a:gd name="T38" fmla="*/ 88 w 176"/>
                <a:gd name="T39" fmla="*/ 0 h 176"/>
                <a:gd name="T40" fmla="*/ 88 w 176"/>
                <a:gd name="T41" fmla="*/ 168 h 176"/>
                <a:gd name="T42" fmla="*/ 8 w 176"/>
                <a:gd name="T43" fmla="*/ 88 h 176"/>
                <a:gd name="T44" fmla="*/ 88 w 176"/>
                <a:gd name="T45" fmla="*/ 8 h 176"/>
                <a:gd name="T46" fmla="*/ 168 w 176"/>
                <a:gd name="T47" fmla="*/ 88 h 176"/>
                <a:gd name="T48" fmla="*/ 88 w 176"/>
                <a:gd name="T49" fmla="*/ 168 h 176"/>
                <a:gd name="T50" fmla="*/ 64 w 176"/>
                <a:gd name="T51" fmla="*/ 52 h 176"/>
                <a:gd name="T52" fmla="*/ 60 w 176"/>
                <a:gd name="T53" fmla="*/ 52 h 176"/>
                <a:gd name="T54" fmla="*/ 60 w 176"/>
                <a:gd name="T55" fmla="*/ 116 h 176"/>
                <a:gd name="T56" fmla="*/ 64 w 176"/>
                <a:gd name="T57" fmla="*/ 116 h 176"/>
                <a:gd name="T58" fmla="*/ 64 w 176"/>
                <a:gd name="T59" fmla="*/ 52 h 176"/>
                <a:gd name="T60" fmla="*/ 88 w 176"/>
                <a:gd name="T61" fmla="*/ 148 h 176"/>
                <a:gd name="T62" fmla="*/ 46 w 176"/>
                <a:gd name="T63" fmla="*/ 131 h 176"/>
                <a:gd name="T64" fmla="*/ 43 w 176"/>
                <a:gd name="T65" fmla="*/ 133 h 176"/>
                <a:gd name="T66" fmla="*/ 88 w 176"/>
                <a:gd name="T67" fmla="*/ 152 h 176"/>
                <a:gd name="T68" fmla="*/ 134 w 176"/>
                <a:gd name="T69" fmla="*/ 133 h 176"/>
                <a:gd name="T70" fmla="*/ 131 w 176"/>
                <a:gd name="T71" fmla="*/ 131 h 176"/>
                <a:gd name="T72" fmla="*/ 88 w 176"/>
                <a:gd name="T73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6">
                  <a:moveTo>
                    <a:pt x="88" y="88"/>
                  </a:moveTo>
                  <a:cubicBezTo>
                    <a:pt x="114" y="88"/>
                    <a:pt x="114" y="88"/>
                    <a:pt x="114" y="88"/>
                  </a:cubicBezTo>
                  <a:cubicBezTo>
                    <a:pt x="124" y="88"/>
                    <a:pt x="132" y="80"/>
                    <a:pt x="132" y="70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0"/>
                    <a:pt x="124" y="52"/>
                    <a:pt x="11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8" y="116"/>
                    <a:pt x="88" y="116"/>
                    <a:pt x="88" y="116"/>
                  </a:cubicBezTo>
                  <a:lnTo>
                    <a:pt x="88" y="88"/>
                  </a:lnTo>
                  <a:close/>
                  <a:moveTo>
                    <a:pt x="88" y="56"/>
                  </a:moveTo>
                  <a:cubicBezTo>
                    <a:pt x="114" y="56"/>
                    <a:pt x="114" y="56"/>
                    <a:pt x="114" y="56"/>
                  </a:cubicBezTo>
                  <a:cubicBezTo>
                    <a:pt x="122" y="56"/>
                    <a:pt x="128" y="62"/>
                    <a:pt x="128" y="70"/>
                  </a:cubicBezTo>
                  <a:cubicBezTo>
                    <a:pt x="128" y="78"/>
                    <a:pt x="122" y="84"/>
                    <a:pt x="114" y="84"/>
                  </a:cubicBezTo>
                  <a:cubicBezTo>
                    <a:pt x="88" y="84"/>
                    <a:pt x="88" y="84"/>
                    <a:pt x="88" y="84"/>
                  </a:cubicBezTo>
                  <a:lnTo>
                    <a:pt x="88" y="56"/>
                  </a:lnTo>
                  <a:close/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3" y="8"/>
                    <a:pt x="168" y="44"/>
                    <a:pt x="168" y="88"/>
                  </a:cubicBezTo>
                  <a:cubicBezTo>
                    <a:pt x="168" y="132"/>
                    <a:pt x="133" y="168"/>
                    <a:pt x="88" y="168"/>
                  </a:cubicBezTo>
                  <a:close/>
                  <a:moveTo>
                    <a:pt x="64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4" y="116"/>
                    <a:pt x="64" y="116"/>
                    <a:pt x="64" y="116"/>
                  </a:cubicBezTo>
                  <a:lnTo>
                    <a:pt x="64" y="52"/>
                  </a:lnTo>
                  <a:close/>
                  <a:moveTo>
                    <a:pt x="88" y="148"/>
                  </a:moveTo>
                  <a:cubicBezTo>
                    <a:pt x="72" y="148"/>
                    <a:pt x="57" y="142"/>
                    <a:pt x="46" y="131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55" y="145"/>
                    <a:pt x="71" y="152"/>
                    <a:pt x="88" y="152"/>
                  </a:cubicBezTo>
                  <a:cubicBezTo>
                    <a:pt x="106" y="152"/>
                    <a:pt x="122" y="145"/>
                    <a:pt x="134" y="133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20" y="142"/>
                    <a:pt x="105" y="148"/>
                    <a:pt x="88" y="1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/>
            </a:p>
          </p:txBody>
        </p:sp>
        <p:sp>
          <p:nvSpPr>
            <p:cNvPr id="33" name="TextBox 266">
              <a:extLst>
                <a:ext uri="{FF2B5EF4-FFF2-40B4-BE49-F238E27FC236}">
                  <a16:creationId xmlns:a16="http://schemas.microsoft.com/office/drawing/2014/main" id="{D83CBB81-4DC7-0EF2-7811-A70FC7292EB4}"/>
                </a:ext>
              </a:extLst>
            </p:cNvPr>
            <p:cNvSpPr txBox="1"/>
            <p:nvPr/>
          </p:nvSpPr>
          <p:spPr>
            <a:xfrm>
              <a:off x="4720714" y="5176963"/>
              <a:ext cx="89800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IP(EIP)</a:t>
              </a:r>
            </a:p>
            <a:p>
              <a:pPr algn="ctr">
                <a:buNone/>
              </a:pPr>
              <a:r>
                <a:rPr lang="en-US" altLang="zh-CN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ops.domain.com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0D758A-9F8D-3BAB-B7FA-60BDF8B192D5}"/>
              </a:ext>
            </a:extLst>
          </p:cNvPr>
          <p:cNvGrpSpPr/>
          <p:nvPr/>
        </p:nvGrpSpPr>
        <p:grpSpPr>
          <a:xfrm>
            <a:off x="2317949" y="2812596"/>
            <a:ext cx="955710" cy="689557"/>
            <a:chOff x="3599890" y="3887858"/>
            <a:chExt cx="955710" cy="689557"/>
          </a:xfrm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C447EA06-1150-7AAE-EFEF-615D4D32D0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880" y="3887858"/>
              <a:ext cx="279721" cy="278401"/>
            </a:xfrm>
            <a:custGeom>
              <a:avLst/>
              <a:gdLst>
                <a:gd name="T0" fmla="*/ 96 w 176"/>
                <a:gd name="T1" fmla="*/ 25 h 176"/>
                <a:gd name="T2" fmla="*/ 80 w 176"/>
                <a:gd name="T3" fmla="*/ 25 h 176"/>
                <a:gd name="T4" fmla="*/ 25 w 176"/>
                <a:gd name="T5" fmla="*/ 95 h 176"/>
                <a:gd name="T6" fmla="*/ 88 w 176"/>
                <a:gd name="T7" fmla="*/ 154 h 176"/>
                <a:gd name="T8" fmla="*/ 151 w 176"/>
                <a:gd name="T9" fmla="*/ 95 h 176"/>
                <a:gd name="T10" fmla="*/ 147 w 176"/>
                <a:gd name="T11" fmla="*/ 91 h 176"/>
                <a:gd name="T12" fmla="*/ 88 w 176"/>
                <a:gd name="T13" fmla="*/ 148 h 176"/>
                <a:gd name="T14" fmla="*/ 29 w 176"/>
                <a:gd name="T15" fmla="*/ 91 h 176"/>
                <a:gd name="T16" fmla="*/ 84 w 176"/>
                <a:gd name="T17" fmla="*/ 29 h 176"/>
                <a:gd name="T18" fmla="*/ 92 w 176"/>
                <a:gd name="T19" fmla="*/ 29 h 176"/>
                <a:gd name="T20" fmla="*/ 147 w 176"/>
                <a:gd name="T21" fmla="*/ 91 h 176"/>
                <a:gd name="T22" fmla="*/ 8 w 176"/>
                <a:gd name="T23" fmla="*/ 56 h 176"/>
                <a:gd name="T24" fmla="*/ 20 w 176"/>
                <a:gd name="T25" fmla="*/ 8 h 176"/>
                <a:gd name="T26" fmla="*/ 60 w 176"/>
                <a:gd name="T27" fmla="*/ 4 h 176"/>
                <a:gd name="T28" fmla="*/ 20 w 176"/>
                <a:gd name="T29" fmla="*/ 0 h 176"/>
                <a:gd name="T30" fmla="*/ 0 w 176"/>
                <a:gd name="T31" fmla="*/ 56 h 176"/>
                <a:gd name="T32" fmla="*/ 156 w 176"/>
                <a:gd name="T33" fmla="*/ 0 h 176"/>
                <a:gd name="T34" fmla="*/ 116 w 176"/>
                <a:gd name="T35" fmla="*/ 4 h 176"/>
                <a:gd name="T36" fmla="*/ 156 w 176"/>
                <a:gd name="T37" fmla="*/ 8 h 176"/>
                <a:gd name="T38" fmla="*/ 168 w 176"/>
                <a:gd name="T39" fmla="*/ 56 h 176"/>
                <a:gd name="T40" fmla="*/ 176 w 176"/>
                <a:gd name="T41" fmla="*/ 56 h 176"/>
                <a:gd name="T42" fmla="*/ 156 w 176"/>
                <a:gd name="T43" fmla="*/ 0 h 176"/>
                <a:gd name="T44" fmla="*/ 168 w 176"/>
                <a:gd name="T45" fmla="*/ 120 h 176"/>
                <a:gd name="T46" fmla="*/ 156 w 176"/>
                <a:gd name="T47" fmla="*/ 168 h 176"/>
                <a:gd name="T48" fmla="*/ 116 w 176"/>
                <a:gd name="T49" fmla="*/ 172 h 176"/>
                <a:gd name="T50" fmla="*/ 156 w 176"/>
                <a:gd name="T51" fmla="*/ 176 h 176"/>
                <a:gd name="T52" fmla="*/ 176 w 176"/>
                <a:gd name="T53" fmla="*/ 120 h 176"/>
                <a:gd name="T54" fmla="*/ 56 w 176"/>
                <a:gd name="T55" fmla="*/ 168 h 176"/>
                <a:gd name="T56" fmla="*/ 8 w 176"/>
                <a:gd name="T57" fmla="*/ 156 h 176"/>
                <a:gd name="T58" fmla="*/ 4 w 176"/>
                <a:gd name="T59" fmla="*/ 116 h 176"/>
                <a:gd name="T60" fmla="*/ 0 w 176"/>
                <a:gd name="T61" fmla="*/ 156 h 176"/>
                <a:gd name="T62" fmla="*/ 56 w 176"/>
                <a:gd name="T63" fmla="*/ 176 h 176"/>
                <a:gd name="T64" fmla="*/ 56 w 176"/>
                <a:gd name="T6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151" y="80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4" y="23"/>
                    <a:pt x="91" y="22"/>
                    <a:pt x="88" y="22"/>
                  </a:cubicBezTo>
                  <a:cubicBezTo>
                    <a:pt x="85" y="22"/>
                    <a:pt x="82" y="23"/>
                    <a:pt x="80" y="25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1" y="84"/>
                    <a:pt x="21" y="90"/>
                    <a:pt x="25" y="95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3" y="152"/>
                    <a:pt x="85" y="154"/>
                    <a:pt x="88" y="154"/>
                  </a:cubicBezTo>
                  <a:cubicBezTo>
                    <a:pt x="91" y="154"/>
                    <a:pt x="93" y="152"/>
                    <a:pt x="95" y="150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5" y="90"/>
                    <a:pt x="155" y="84"/>
                    <a:pt x="151" y="80"/>
                  </a:cubicBezTo>
                  <a:close/>
                  <a:moveTo>
                    <a:pt x="147" y="91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90" y="147"/>
                    <a:pt x="89" y="148"/>
                    <a:pt x="88" y="148"/>
                  </a:cubicBezTo>
                  <a:cubicBezTo>
                    <a:pt x="87" y="148"/>
                    <a:pt x="86" y="147"/>
                    <a:pt x="85" y="146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7" y="89"/>
                    <a:pt x="27" y="86"/>
                    <a:pt x="29" y="8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5" y="28"/>
                    <a:pt x="86" y="27"/>
                    <a:pt x="88" y="27"/>
                  </a:cubicBezTo>
                  <a:cubicBezTo>
                    <a:pt x="90" y="27"/>
                    <a:pt x="91" y="28"/>
                    <a:pt x="92" y="29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9" y="86"/>
                    <a:pt x="149" y="89"/>
                    <a:pt x="147" y="91"/>
                  </a:cubicBezTo>
                  <a:close/>
                  <a:moveTo>
                    <a:pt x="4" y="60"/>
                  </a:moveTo>
                  <a:cubicBezTo>
                    <a:pt x="6" y="60"/>
                    <a:pt x="8" y="58"/>
                    <a:pt x="8" y="5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8" y="8"/>
                    <a:pt x="60" y="6"/>
                    <a:pt x="60" y="4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156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6" y="1"/>
                    <a:pt x="116" y="4"/>
                  </a:cubicBezTo>
                  <a:cubicBezTo>
                    <a:pt x="116" y="6"/>
                    <a:pt x="118" y="8"/>
                    <a:pt x="120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63" y="8"/>
                    <a:pt x="168" y="13"/>
                    <a:pt x="168" y="19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8"/>
                    <a:pt x="170" y="60"/>
                    <a:pt x="172" y="60"/>
                  </a:cubicBezTo>
                  <a:cubicBezTo>
                    <a:pt x="174" y="60"/>
                    <a:pt x="176" y="58"/>
                    <a:pt x="176" y="5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8"/>
                    <a:pt x="167" y="0"/>
                    <a:pt x="156" y="0"/>
                  </a:cubicBezTo>
                  <a:close/>
                  <a:moveTo>
                    <a:pt x="172" y="116"/>
                  </a:moveTo>
                  <a:cubicBezTo>
                    <a:pt x="170" y="116"/>
                    <a:pt x="168" y="117"/>
                    <a:pt x="168" y="120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62"/>
                    <a:pt x="163" y="168"/>
                    <a:pt x="156" y="168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18" y="168"/>
                    <a:pt x="116" y="169"/>
                    <a:pt x="116" y="172"/>
                  </a:cubicBezTo>
                  <a:cubicBezTo>
                    <a:pt x="116" y="174"/>
                    <a:pt x="118" y="176"/>
                    <a:pt x="120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67" y="176"/>
                    <a:pt x="176" y="167"/>
                    <a:pt x="176" y="156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7"/>
                    <a:pt x="174" y="116"/>
                    <a:pt x="172" y="116"/>
                  </a:cubicBezTo>
                  <a:close/>
                  <a:moveTo>
                    <a:pt x="56" y="168"/>
                  </a:moveTo>
                  <a:cubicBezTo>
                    <a:pt x="20" y="168"/>
                    <a:pt x="20" y="168"/>
                    <a:pt x="20" y="168"/>
                  </a:cubicBezTo>
                  <a:cubicBezTo>
                    <a:pt x="13" y="168"/>
                    <a:pt x="8" y="162"/>
                    <a:pt x="8" y="15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17"/>
                    <a:pt x="6" y="116"/>
                    <a:pt x="4" y="116"/>
                  </a:cubicBezTo>
                  <a:cubicBezTo>
                    <a:pt x="2" y="116"/>
                    <a:pt x="0" y="117"/>
                    <a:pt x="0" y="12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9" y="176"/>
                    <a:pt x="20" y="176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8" y="176"/>
                    <a:pt x="60" y="174"/>
                    <a:pt x="60" y="172"/>
                  </a:cubicBezTo>
                  <a:cubicBezTo>
                    <a:pt x="60" y="169"/>
                    <a:pt x="58" y="168"/>
                    <a:pt x="56" y="168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TextBox 102">
              <a:extLst>
                <a:ext uri="{FF2B5EF4-FFF2-40B4-BE49-F238E27FC236}">
                  <a16:creationId xmlns:a16="http://schemas.microsoft.com/office/drawing/2014/main" id="{D60F705B-9779-7F1E-695A-6799EE6D9260}"/>
                </a:ext>
              </a:extLst>
            </p:cNvPr>
            <p:cNvSpPr txBox="1"/>
            <p:nvPr/>
          </p:nvSpPr>
          <p:spPr>
            <a:xfrm>
              <a:off x="3599890" y="4177305"/>
              <a:ext cx="955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CCE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ops-pods 10.0.32.0/20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ops-services 10.0.64.0/20</a:t>
              </a:r>
              <a:endParaRPr lang="zh-CN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D582CA2-1DFB-5FAF-F8D2-8FF4517C69CC}"/>
              </a:ext>
            </a:extLst>
          </p:cNvPr>
          <p:cNvGrpSpPr/>
          <p:nvPr/>
        </p:nvGrpSpPr>
        <p:grpSpPr>
          <a:xfrm>
            <a:off x="2434564" y="1154620"/>
            <a:ext cx="442750" cy="484689"/>
            <a:chOff x="1901918" y="2831989"/>
            <a:chExt cx="442750" cy="484689"/>
          </a:xfrm>
        </p:grpSpPr>
        <p:sp>
          <p:nvSpPr>
            <p:cNvPr id="38" name="TextBox 266">
              <a:extLst>
                <a:ext uri="{FF2B5EF4-FFF2-40B4-BE49-F238E27FC236}">
                  <a16:creationId xmlns:a16="http://schemas.microsoft.com/office/drawing/2014/main" id="{7B5D2D74-0FB1-B1A4-5DB6-8C489586C469}"/>
                </a:ext>
              </a:extLst>
            </p:cNvPr>
            <p:cNvSpPr txBox="1"/>
            <p:nvPr/>
          </p:nvSpPr>
          <p:spPr>
            <a:xfrm>
              <a:off x="1901918" y="3070457"/>
              <a:ext cx="4427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OBS</a:t>
              </a: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6DCA6E67-2449-5D20-9648-151784BE6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743" y="2831989"/>
              <a:ext cx="297100" cy="217733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74 w 176"/>
                <a:gd name="T17" fmla="*/ 88 h 128"/>
                <a:gd name="T18" fmla="*/ 74 w 176"/>
                <a:gd name="T19" fmla="*/ 86 h 128"/>
                <a:gd name="T20" fmla="*/ 52 w 176"/>
                <a:gd name="T21" fmla="*/ 86 h 128"/>
                <a:gd name="T22" fmla="*/ 49 w 176"/>
                <a:gd name="T23" fmla="*/ 86 h 128"/>
                <a:gd name="T24" fmla="*/ 51 w 176"/>
                <a:gd name="T25" fmla="*/ 84 h 128"/>
                <a:gd name="T26" fmla="*/ 83 w 176"/>
                <a:gd name="T27" fmla="*/ 51 h 128"/>
                <a:gd name="T28" fmla="*/ 88 w 176"/>
                <a:gd name="T29" fmla="*/ 49 h 128"/>
                <a:gd name="T30" fmla="*/ 92 w 176"/>
                <a:gd name="T31" fmla="*/ 51 h 128"/>
                <a:gd name="T32" fmla="*/ 124 w 176"/>
                <a:gd name="T33" fmla="*/ 84 h 128"/>
                <a:gd name="T34" fmla="*/ 125 w 176"/>
                <a:gd name="T35" fmla="*/ 86 h 128"/>
                <a:gd name="T36" fmla="*/ 123 w 176"/>
                <a:gd name="T37" fmla="*/ 86 h 128"/>
                <a:gd name="T38" fmla="*/ 102 w 176"/>
                <a:gd name="T39" fmla="*/ 86 h 128"/>
                <a:gd name="T40" fmla="*/ 102 w 176"/>
                <a:gd name="T41" fmla="*/ 88 h 128"/>
                <a:gd name="T42" fmla="*/ 102 w 176"/>
                <a:gd name="T43" fmla="*/ 90 h 128"/>
                <a:gd name="T44" fmla="*/ 102 w 176"/>
                <a:gd name="T45" fmla="*/ 120 h 128"/>
                <a:gd name="T46" fmla="*/ 74 w 176"/>
                <a:gd name="T47" fmla="*/ 120 h 128"/>
                <a:gd name="T48" fmla="*/ 74 w 176"/>
                <a:gd name="T49" fmla="*/ 90 h 128"/>
                <a:gd name="T50" fmla="*/ 74 w 176"/>
                <a:gd name="T51" fmla="*/ 88 h 128"/>
                <a:gd name="T52" fmla="*/ 128 w 176"/>
                <a:gd name="T53" fmla="*/ 120 h 128"/>
                <a:gd name="T54" fmla="*/ 106 w 176"/>
                <a:gd name="T55" fmla="*/ 120 h 128"/>
                <a:gd name="T56" fmla="*/ 106 w 176"/>
                <a:gd name="T57" fmla="*/ 90 h 128"/>
                <a:gd name="T58" fmla="*/ 123 w 176"/>
                <a:gd name="T59" fmla="*/ 90 h 128"/>
                <a:gd name="T60" fmla="*/ 128 w 176"/>
                <a:gd name="T61" fmla="*/ 87 h 128"/>
                <a:gd name="T62" fmla="*/ 126 w 176"/>
                <a:gd name="T63" fmla="*/ 81 h 128"/>
                <a:gd name="T64" fmla="*/ 95 w 176"/>
                <a:gd name="T65" fmla="*/ 48 h 128"/>
                <a:gd name="T66" fmla="*/ 88 w 176"/>
                <a:gd name="T67" fmla="*/ 45 h 128"/>
                <a:gd name="T68" fmla="*/ 87 w 176"/>
                <a:gd name="T69" fmla="*/ 45 h 128"/>
                <a:gd name="T70" fmla="*/ 80 w 176"/>
                <a:gd name="T71" fmla="*/ 48 h 128"/>
                <a:gd name="T72" fmla="*/ 48 w 176"/>
                <a:gd name="T73" fmla="*/ 81 h 128"/>
                <a:gd name="T74" fmla="*/ 46 w 176"/>
                <a:gd name="T75" fmla="*/ 87 h 128"/>
                <a:gd name="T76" fmla="*/ 52 w 176"/>
                <a:gd name="T77" fmla="*/ 90 h 128"/>
                <a:gd name="T78" fmla="*/ 70 w 176"/>
                <a:gd name="T79" fmla="*/ 90 h 128"/>
                <a:gd name="T80" fmla="*/ 70 w 176"/>
                <a:gd name="T81" fmla="*/ 120 h 128"/>
                <a:gd name="T82" fmla="*/ 48 w 176"/>
                <a:gd name="T83" fmla="*/ 120 h 128"/>
                <a:gd name="T84" fmla="*/ 8 w 176"/>
                <a:gd name="T85" fmla="*/ 80 h 128"/>
                <a:gd name="T86" fmla="*/ 43 w 176"/>
                <a:gd name="T87" fmla="*/ 40 h 128"/>
                <a:gd name="T88" fmla="*/ 50 w 176"/>
                <a:gd name="T89" fmla="*/ 35 h 128"/>
                <a:gd name="T90" fmla="*/ 88 w 176"/>
                <a:gd name="T91" fmla="*/ 8 h 128"/>
                <a:gd name="T92" fmla="*/ 125 w 176"/>
                <a:gd name="T93" fmla="*/ 35 h 128"/>
                <a:gd name="T94" fmla="*/ 132 w 176"/>
                <a:gd name="T95" fmla="*/ 40 h 128"/>
                <a:gd name="T96" fmla="*/ 168 w 176"/>
                <a:gd name="T97" fmla="*/ 80 h 128"/>
                <a:gd name="T98" fmla="*/ 128 w 176"/>
                <a:gd name="T9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6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74" y="88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6"/>
                    <a:pt x="50" y="86"/>
                    <a:pt x="49" y="86"/>
                  </a:cubicBezTo>
                  <a:cubicBezTo>
                    <a:pt x="49" y="86"/>
                    <a:pt x="50" y="85"/>
                    <a:pt x="51" y="84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4" y="50"/>
                    <a:pt x="86" y="49"/>
                    <a:pt x="88" y="49"/>
                  </a:cubicBezTo>
                  <a:cubicBezTo>
                    <a:pt x="89" y="49"/>
                    <a:pt x="91" y="50"/>
                    <a:pt x="92" y="51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25" y="85"/>
                    <a:pt x="125" y="86"/>
                    <a:pt x="125" y="86"/>
                  </a:cubicBezTo>
                  <a:cubicBezTo>
                    <a:pt x="125" y="86"/>
                    <a:pt x="124" y="86"/>
                    <a:pt x="123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2" y="90"/>
                    <a:pt x="102" y="90"/>
                    <a:pt x="102" y="9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90"/>
                    <a:pt x="74" y="90"/>
                    <a:pt x="74" y="90"/>
                  </a:cubicBezTo>
                  <a:lnTo>
                    <a:pt x="74" y="88"/>
                  </a:lnTo>
                  <a:close/>
                  <a:moveTo>
                    <a:pt x="128" y="120"/>
                  </a:moveTo>
                  <a:cubicBezTo>
                    <a:pt x="106" y="120"/>
                    <a:pt x="106" y="120"/>
                    <a:pt x="106" y="120"/>
                  </a:cubicBezTo>
                  <a:cubicBezTo>
                    <a:pt x="106" y="90"/>
                    <a:pt x="106" y="90"/>
                    <a:pt x="106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7" y="90"/>
                    <a:pt x="128" y="88"/>
                    <a:pt x="128" y="87"/>
                  </a:cubicBezTo>
                  <a:cubicBezTo>
                    <a:pt x="129" y="86"/>
                    <a:pt x="129" y="84"/>
                    <a:pt x="126" y="8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3" y="47"/>
                    <a:pt x="90" y="45"/>
                    <a:pt x="88" y="45"/>
                  </a:cubicBezTo>
                  <a:cubicBezTo>
                    <a:pt x="88" y="45"/>
                    <a:pt x="88" y="45"/>
                    <a:pt x="87" y="45"/>
                  </a:cubicBezTo>
                  <a:cubicBezTo>
                    <a:pt x="85" y="45"/>
                    <a:pt x="82" y="47"/>
                    <a:pt x="80" y="48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5" y="84"/>
                    <a:pt x="45" y="86"/>
                    <a:pt x="46" y="87"/>
                  </a:cubicBezTo>
                  <a:cubicBezTo>
                    <a:pt x="46" y="88"/>
                    <a:pt x="48" y="90"/>
                    <a:pt x="52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6" y="40"/>
                    <a:pt x="49" y="38"/>
                    <a:pt x="50" y="35"/>
                  </a:cubicBezTo>
                  <a:cubicBezTo>
                    <a:pt x="55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D73788-D50E-CF23-728D-C2FFB4A72A25}"/>
              </a:ext>
            </a:extLst>
          </p:cNvPr>
          <p:cNvGrpSpPr/>
          <p:nvPr/>
        </p:nvGrpSpPr>
        <p:grpSpPr>
          <a:xfrm>
            <a:off x="876224" y="1790742"/>
            <a:ext cx="436338" cy="480515"/>
            <a:chOff x="1905124" y="4942669"/>
            <a:chExt cx="436338" cy="480515"/>
          </a:xfrm>
        </p:grpSpPr>
        <p:sp>
          <p:nvSpPr>
            <p:cNvPr id="44" name="TextBox 102">
              <a:extLst>
                <a:ext uri="{FF2B5EF4-FFF2-40B4-BE49-F238E27FC236}">
                  <a16:creationId xmlns:a16="http://schemas.microsoft.com/office/drawing/2014/main" id="{2DD744D8-5930-00A9-C942-12A3DBD713C7}"/>
                </a:ext>
              </a:extLst>
            </p:cNvPr>
            <p:cNvSpPr txBox="1"/>
            <p:nvPr/>
          </p:nvSpPr>
          <p:spPr>
            <a:xfrm>
              <a:off x="1905124" y="517696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VPC</a:t>
              </a: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569E930A-EF9B-9B7D-D71E-2FB57D9DA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82767F-3225-CF88-CA7F-8A2C137F817D}"/>
              </a:ext>
            </a:extLst>
          </p:cNvPr>
          <p:cNvGrpSpPr/>
          <p:nvPr/>
        </p:nvGrpSpPr>
        <p:grpSpPr>
          <a:xfrm>
            <a:off x="3701133" y="3183621"/>
            <a:ext cx="401071" cy="552090"/>
            <a:chOff x="2937167" y="4871094"/>
            <a:chExt cx="401071" cy="552090"/>
          </a:xfrm>
        </p:grpSpPr>
        <p:sp>
          <p:nvSpPr>
            <p:cNvPr id="47" name="TextBox 266">
              <a:extLst>
                <a:ext uri="{FF2B5EF4-FFF2-40B4-BE49-F238E27FC236}">
                  <a16:creationId xmlns:a16="http://schemas.microsoft.com/office/drawing/2014/main" id="{E6B82768-3916-827D-6AFA-6368CB6D6722}"/>
                </a:ext>
              </a:extLst>
            </p:cNvPr>
            <p:cNvSpPr txBox="1"/>
            <p:nvPr/>
          </p:nvSpPr>
          <p:spPr>
            <a:xfrm>
              <a:off x="2937167" y="5176963"/>
              <a:ext cx="4010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ELB</a:t>
              </a:r>
              <a:endPara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0D2B66B9-F77F-3BBB-5BE6-BB80B812C2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1655" y="4871094"/>
              <a:ext cx="312095" cy="305704"/>
            </a:xfrm>
            <a:custGeom>
              <a:avLst/>
              <a:gdLst>
                <a:gd name="T0" fmla="*/ 164 w 176"/>
                <a:gd name="T1" fmla="*/ 113 h 176"/>
                <a:gd name="T2" fmla="*/ 161 w 176"/>
                <a:gd name="T3" fmla="*/ 114 h 176"/>
                <a:gd name="T4" fmla="*/ 98 w 176"/>
                <a:gd name="T5" fmla="*/ 23 h 176"/>
                <a:gd name="T6" fmla="*/ 102 w 176"/>
                <a:gd name="T7" fmla="*/ 14 h 176"/>
                <a:gd name="T8" fmla="*/ 88 w 176"/>
                <a:gd name="T9" fmla="*/ 0 h 176"/>
                <a:gd name="T10" fmla="*/ 73 w 176"/>
                <a:gd name="T11" fmla="*/ 14 h 176"/>
                <a:gd name="T12" fmla="*/ 77 w 176"/>
                <a:gd name="T13" fmla="*/ 23 h 176"/>
                <a:gd name="T14" fmla="*/ 15 w 176"/>
                <a:gd name="T15" fmla="*/ 114 h 176"/>
                <a:gd name="T16" fmla="*/ 12 w 176"/>
                <a:gd name="T17" fmla="*/ 113 h 176"/>
                <a:gd name="T18" fmla="*/ 0 w 176"/>
                <a:gd name="T19" fmla="*/ 125 h 176"/>
                <a:gd name="T20" fmla="*/ 12 w 176"/>
                <a:gd name="T21" fmla="*/ 136 h 176"/>
                <a:gd name="T22" fmla="*/ 16 w 176"/>
                <a:gd name="T23" fmla="*/ 135 h 176"/>
                <a:gd name="T24" fmla="*/ 74 w 176"/>
                <a:gd name="T25" fmla="*/ 163 h 176"/>
                <a:gd name="T26" fmla="*/ 88 w 176"/>
                <a:gd name="T27" fmla="*/ 176 h 176"/>
                <a:gd name="T28" fmla="*/ 102 w 176"/>
                <a:gd name="T29" fmla="*/ 163 h 176"/>
                <a:gd name="T30" fmla="*/ 159 w 176"/>
                <a:gd name="T31" fmla="*/ 136 h 176"/>
                <a:gd name="T32" fmla="*/ 164 w 176"/>
                <a:gd name="T33" fmla="*/ 136 h 176"/>
                <a:gd name="T34" fmla="*/ 176 w 176"/>
                <a:gd name="T35" fmla="*/ 125 h 176"/>
                <a:gd name="T36" fmla="*/ 164 w 176"/>
                <a:gd name="T37" fmla="*/ 113 h 176"/>
                <a:gd name="T38" fmla="*/ 152 w 176"/>
                <a:gd name="T39" fmla="*/ 125 h 176"/>
                <a:gd name="T40" fmla="*/ 153 w 176"/>
                <a:gd name="T41" fmla="*/ 128 h 176"/>
                <a:gd name="T42" fmla="*/ 99 w 176"/>
                <a:gd name="T43" fmla="*/ 154 h 176"/>
                <a:gd name="T44" fmla="*/ 92 w 176"/>
                <a:gd name="T45" fmla="*/ 149 h 176"/>
                <a:gd name="T46" fmla="*/ 92 w 176"/>
                <a:gd name="T47" fmla="*/ 27 h 176"/>
                <a:gd name="T48" fmla="*/ 95 w 176"/>
                <a:gd name="T49" fmla="*/ 26 h 176"/>
                <a:gd name="T50" fmla="*/ 156 w 176"/>
                <a:gd name="T51" fmla="*/ 116 h 176"/>
                <a:gd name="T52" fmla="*/ 152 w 176"/>
                <a:gd name="T53" fmla="*/ 125 h 176"/>
                <a:gd name="T54" fmla="*/ 81 w 176"/>
                <a:gd name="T55" fmla="*/ 26 h 176"/>
                <a:gd name="T56" fmla="*/ 83 w 176"/>
                <a:gd name="T57" fmla="*/ 27 h 176"/>
                <a:gd name="T58" fmla="*/ 83 w 176"/>
                <a:gd name="T59" fmla="*/ 149 h 176"/>
                <a:gd name="T60" fmla="*/ 76 w 176"/>
                <a:gd name="T61" fmla="*/ 154 h 176"/>
                <a:gd name="T62" fmla="*/ 23 w 176"/>
                <a:gd name="T63" fmla="*/ 128 h 176"/>
                <a:gd name="T64" fmla="*/ 24 w 176"/>
                <a:gd name="T65" fmla="*/ 125 h 176"/>
                <a:gd name="T66" fmla="*/ 19 w 176"/>
                <a:gd name="T67" fmla="*/ 116 h 176"/>
                <a:gd name="T68" fmla="*/ 81 w 176"/>
                <a:gd name="T69" fmla="*/ 26 h 176"/>
                <a:gd name="T70" fmla="*/ 4 w 176"/>
                <a:gd name="T71" fmla="*/ 125 h 176"/>
                <a:gd name="T72" fmla="*/ 12 w 176"/>
                <a:gd name="T73" fmla="*/ 118 h 176"/>
                <a:gd name="T74" fmla="*/ 19 w 176"/>
                <a:gd name="T75" fmla="*/ 125 h 176"/>
                <a:gd name="T76" fmla="*/ 12 w 176"/>
                <a:gd name="T77" fmla="*/ 132 h 176"/>
                <a:gd name="T78" fmla="*/ 4 w 176"/>
                <a:gd name="T79" fmla="*/ 125 h 176"/>
                <a:gd name="T80" fmla="*/ 88 w 176"/>
                <a:gd name="T81" fmla="*/ 171 h 176"/>
                <a:gd name="T82" fmla="*/ 78 w 176"/>
                <a:gd name="T83" fmla="*/ 162 h 176"/>
                <a:gd name="T84" fmla="*/ 88 w 176"/>
                <a:gd name="T85" fmla="*/ 153 h 176"/>
                <a:gd name="T86" fmla="*/ 97 w 176"/>
                <a:gd name="T87" fmla="*/ 162 h 176"/>
                <a:gd name="T88" fmla="*/ 88 w 176"/>
                <a:gd name="T89" fmla="*/ 171 h 176"/>
                <a:gd name="T90" fmla="*/ 164 w 176"/>
                <a:gd name="T91" fmla="*/ 132 h 176"/>
                <a:gd name="T92" fmla="*/ 157 w 176"/>
                <a:gd name="T93" fmla="*/ 125 h 176"/>
                <a:gd name="T94" fmla="*/ 164 w 176"/>
                <a:gd name="T95" fmla="*/ 118 h 176"/>
                <a:gd name="T96" fmla="*/ 171 w 176"/>
                <a:gd name="T97" fmla="*/ 125 h 176"/>
                <a:gd name="T98" fmla="*/ 164 w 176"/>
                <a:gd name="T99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76">
                  <a:moveTo>
                    <a:pt x="164" y="113"/>
                  </a:moveTo>
                  <a:cubicBezTo>
                    <a:pt x="163" y="113"/>
                    <a:pt x="162" y="113"/>
                    <a:pt x="161" y="11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101" y="20"/>
                    <a:pt x="102" y="17"/>
                    <a:pt x="102" y="14"/>
                  </a:cubicBezTo>
                  <a:cubicBezTo>
                    <a:pt x="102" y="6"/>
                    <a:pt x="96" y="0"/>
                    <a:pt x="88" y="0"/>
                  </a:cubicBezTo>
                  <a:cubicBezTo>
                    <a:pt x="80" y="0"/>
                    <a:pt x="73" y="6"/>
                    <a:pt x="73" y="14"/>
                  </a:cubicBezTo>
                  <a:cubicBezTo>
                    <a:pt x="73" y="17"/>
                    <a:pt x="75" y="21"/>
                    <a:pt x="77" y="23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4" y="114"/>
                    <a:pt x="13" y="113"/>
                    <a:pt x="12" y="113"/>
                  </a:cubicBezTo>
                  <a:cubicBezTo>
                    <a:pt x="5" y="113"/>
                    <a:pt x="0" y="118"/>
                    <a:pt x="0" y="125"/>
                  </a:cubicBezTo>
                  <a:cubicBezTo>
                    <a:pt x="0" y="131"/>
                    <a:pt x="5" y="136"/>
                    <a:pt x="12" y="136"/>
                  </a:cubicBezTo>
                  <a:cubicBezTo>
                    <a:pt x="13" y="136"/>
                    <a:pt x="15" y="136"/>
                    <a:pt x="16" y="135"/>
                  </a:cubicBezTo>
                  <a:cubicBezTo>
                    <a:pt x="74" y="163"/>
                    <a:pt x="74" y="163"/>
                    <a:pt x="74" y="163"/>
                  </a:cubicBezTo>
                  <a:cubicBezTo>
                    <a:pt x="74" y="170"/>
                    <a:pt x="80" y="176"/>
                    <a:pt x="88" y="176"/>
                  </a:cubicBezTo>
                  <a:cubicBezTo>
                    <a:pt x="95" y="176"/>
                    <a:pt x="102" y="170"/>
                    <a:pt x="102" y="163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61" y="136"/>
                    <a:pt x="162" y="136"/>
                    <a:pt x="164" y="136"/>
                  </a:cubicBezTo>
                  <a:cubicBezTo>
                    <a:pt x="170" y="136"/>
                    <a:pt x="176" y="131"/>
                    <a:pt x="176" y="125"/>
                  </a:cubicBezTo>
                  <a:cubicBezTo>
                    <a:pt x="176" y="118"/>
                    <a:pt x="170" y="113"/>
                    <a:pt x="164" y="113"/>
                  </a:cubicBezTo>
                  <a:close/>
                  <a:moveTo>
                    <a:pt x="152" y="125"/>
                  </a:moveTo>
                  <a:cubicBezTo>
                    <a:pt x="152" y="126"/>
                    <a:pt x="152" y="127"/>
                    <a:pt x="153" y="128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7" y="151"/>
                    <a:pt x="95" y="150"/>
                    <a:pt x="92" y="149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3" y="26"/>
                    <a:pt x="94" y="26"/>
                    <a:pt x="95" y="2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4" y="118"/>
                    <a:pt x="152" y="121"/>
                    <a:pt x="152" y="125"/>
                  </a:cubicBezTo>
                  <a:close/>
                  <a:moveTo>
                    <a:pt x="81" y="26"/>
                  </a:moveTo>
                  <a:cubicBezTo>
                    <a:pt x="82" y="26"/>
                    <a:pt x="82" y="27"/>
                    <a:pt x="83" y="27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0" y="150"/>
                    <a:pt x="78" y="151"/>
                    <a:pt x="76" y="154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4" y="126"/>
                    <a:pt x="24" y="125"/>
                  </a:cubicBezTo>
                  <a:cubicBezTo>
                    <a:pt x="24" y="121"/>
                    <a:pt x="22" y="118"/>
                    <a:pt x="19" y="116"/>
                  </a:cubicBezTo>
                  <a:lnTo>
                    <a:pt x="81" y="26"/>
                  </a:lnTo>
                  <a:close/>
                  <a:moveTo>
                    <a:pt x="4" y="125"/>
                  </a:moveTo>
                  <a:cubicBezTo>
                    <a:pt x="4" y="121"/>
                    <a:pt x="8" y="118"/>
                    <a:pt x="12" y="118"/>
                  </a:cubicBezTo>
                  <a:cubicBezTo>
                    <a:pt x="16" y="118"/>
                    <a:pt x="19" y="121"/>
                    <a:pt x="19" y="125"/>
                  </a:cubicBezTo>
                  <a:cubicBezTo>
                    <a:pt x="19" y="129"/>
                    <a:pt x="16" y="132"/>
                    <a:pt x="12" y="132"/>
                  </a:cubicBezTo>
                  <a:cubicBezTo>
                    <a:pt x="8" y="132"/>
                    <a:pt x="4" y="129"/>
                    <a:pt x="4" y="125"/>
                  </a:cubicBezTo>
                  <a:close/>
                  <a:moveTo>
                    <a:pt x="88" y="171"/>
                  </a:moveTo>
                  <a:cubicBezTo>
                    <a:pt x="82" y="171"/>
                    <a:pt x="78" y="167"/>
                    <a:pt x="78" y="162"/>
                  </a:cubicBezTo>
                  <a:cubicBezTo>
                    <a:pt x="78" y="157"/>
                    <a:pt x="82" y="153"/>
                    <a:pt x="88" y="153"/>
                  </a:cubicBezTo>
                  <a:cubicBezTo>
                    <a:pt x="93" y="153"/>
                    <a:pt x="97" y="157"/>
                    <a:pt x="97" y="162"/>
                  </a:cubicBezTo>
                  <a:cubicBezTo>
                    <a:pt x="97" y="167"/>
                    <a:pt x="93" y="171"/>
                    <a:pt x="88" y="171"/>
                  </a:cubicBezTo>
                  <a:close/>
                  <a:moveTo>
                    <a:pt x="164" y="132"/>
                  </a:moveTo>
                  <a:cubicBezTo>
                    <a:pt x="160" y="132"/>
                    <a:pt x="157" y="129"/>
                    <a:pt x="157" y="125"/>
                  </a:cubicBezTo>
                  <a:cubicBezTo>
                    <a:pt x="157" y="121"/>
                    <a:pt x="160" y="118"/>
                    <a:pt x="164" y="118"/>
                  </a:cubicBezTo>
                  <a:cubicBezTo>
                    <a:pt x="168" y="118"/>
                    <a:pt x="171" y="121"/>
                    <a:pt x="171" y="125"/>
                  </a:cubicBezTo>
                  <a:cubicBezTo>
                    <a:pt x="171" y="129"/>
                    <a:pt x="168" y="132"/>
                    <a:pt x="164" y="132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EEC48B-CC5F-2512-E321-936D9CAC4BDA}"/>
              </a:ext>
            </a:extLst>
          </p:cNvPr>
          <p:cNvGrpSpPr/>
          <p:nvPr/>
        </p:nvGrpSpPr>
        <p:grpSpPr>
          <a:xfrm>
            <a:off x="3102237" y="4703346"/>
            <a:ext cx="715260" cy="790821"/>
            <a:chOff x="9933930" y="1433083"/>
            <a:chExt cx="715260" cy="790821"/>
          </a:xfrm>
        </p:grpSpPr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982D4DE0-79AF-A8AD-4B14-21B4E1547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6939" y="1433083"/>
              <a:ext cx="329239" cy="332360"/>
            </a:xfrm>
            <a:custGeom>
              <a:avLst/>
              <a:gdLst>
                <a:gd name="T0" fmla="*/ 134 w 176"/>
                <a:gd name="T1" fmla="*/ 74 h 177"/>
                <a:gd name="T2" fmla="*/ 124 w 176"/>
                <a:gd name="T3" fmla="*/ 18 h 177"/>
                <a:gd name="T4" fmla="*/ 77 w 176"/>
                <a:gd name="T5" fmla="*/ 3 h 177"/>
                <a:gd name="T6" fmla="*/ 41 w 176"/>
                <a:gd name="T7" fmla="*/ 36 h 177"/>
                <a:gd name="T8" fmla="*/ 10 w 176"/>
                <a:gd name="T9" fmla="*/ 92 h 177"/>
                <a:gd name="T10" fmla="*/ 0 w 176"/>
                <a:gd name="T11" fmla="*/ 142 h 177"/>
                <a:gd name="T12" fmla="*/ 36 w 176"/>
                <a:gd name="T13" fmla="*/ 175 h 177"/>
                <a:gd name="T14" fmla="*/ 57 w 176"/>
                <a:gd name="T15" fmla="*/ 175 h 177"/>
                <a:gd name="T16" fmla="*/ 119 w 176"/>
                <a:gd name="T17" fmla="*/ 175 h 177"/>
                <a:gd name="T18" fmla="*/ 140 w 176"/>
                <a:gd name="T19" fmla="*/ 175 h 177"/>
                <a:gd name="T20" fmla="*/ 176 w 176"/>
                <a:gd name="T21" fmla="*/ 142 h 177"/>
                <a:gd name="T22" fmla="*/ 165 w 176"/>
                <a:gd name="T23" fmla="*/ 92 h 177"/>
                <a:gd name="T24" fmla="*/ 88 w 176"/>
                <a:gd name="T25" fmla="*/ 151 h 177"/>
                <a:gd name="T26" fmla="*/ 57 w 176"/>
                <a:gd name="T27" fmla="*/ 26 h 177"/>
                <a:gd name="T28" fmla="*/ 94 w 176"/>
                <a:gd name="T29" fmla="*/ 11 h 177"/>
                <a:gd name="T30" fmla="*/ 125 w 176"/>
                <a:gd name="T31" fmla="*/ 36 h 177"/>
                <a:gd name="T32" fmla="*/ 95 w 176"/>
                <a:gd name="T33" fmla="*/ 94 h 177"/>
                <a:gd name="T34" fmla="*/ 88 w 176"/>
                <a:gd name="T35" fmla="*/ 91 h 177"/>
                <a:gd name="T36" fmla="*/ 81 w 176"/>
                <a:gd name="T37" fmla="*/ 94 h 177"/>
                <a:gd name="T38" fmla="*/ 51 w 176"/>
                <a:gd name="T39" fmla="*/ 77 h 177"/>
                <a:gd name="T40" fmla="*/ 57 w 176"/>
                <a:gd name="T41" fmla="*/ 26 h 177"/>
                <a:gd name="T42" fmla="*/ 40 w 176"/>
                <a:gd name="T43" fmla="*/ 166 h 177"/>
                <a:gd name="T44" fmla="*/ 9 w 176"/>
                <a:gd name="T45" fmla="*/ 142 h 177"/>
                <a:gd name="T46" fmla="*/ 15 w 176"/>
                <a:gd name="T47" fmla="*/ 100 h 177"/>
                <a:gd name="T48" fmla="*/ 48 w 176"/>
                <a:gd name="T49" fmla="*/ 81 h 177"/>
                <a:gd name="T50" fmla="*/ 79 w 176"/>
                <a:gd name="T51" fmla="*/ 98 h 177"/>
                <a:gd name="T52" fmla="*/ 85 w 176"/>
                <a:gd name="T53" fmla="*/ 110 h 177"/>
                <a:gd name="T54" fmla="*/ 85 w 176"/>
                <a:gd name="T55" fmla="*/ 110 h 177"/>
                <a:gd name="T56" fmla="*/ 52 w 176"/>
                <a:gd name="T57" fmla="*/ 166 h 177"/>
                <a:gd name="T58" fmla="*/ 161 w 176"/>
                <a:gd name="T59" fmla="*/ 152 h 177"/>
                <a:gd name="T60" fmla="*/ 124 w 176"/>
                <a:gd name="T61" fmla="*/ 167 h 177"/>
                <a:gd name="T62" fmla="*/ 90 w 176"/>
                <a:gd name="T63" fmla="*/ 147 h 177"/>
                <a:gd name="T64" fmla="*/ 90 w 176"/>
                <a:gd name="T65" fmla="*/ 110 h 177"/>
                <a:gd name="T66" fmla="*/ 97 w 176"/>
                <a:gd name="T67" fmla="*/ 99 h 177"/>
                <a:gd name="T68" fmla="*/ 127 w 176"/>
                <a:gd name="T69" fmla="*/ 81 h 177"/>
                <a:gd name="T70" fmla="*/ 161 w 176"/>
                <a:gd name="T71" fmla="*/ 100 h 177"/>
                <a:gd name="T72" fmla="*/ 166 w 176"/>
                <a:gd name="T73" fmla="*/ 1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7">
                  <a:moveTo>
                    <a:pt x="165" y="92"/>
                  </a:moveTo>
                  <a:cubicBezTo>
                    <a:pt x="134" y="74"/>
                    <a:pt x="134" y="74"/>
                    <a:pt x="134" y="74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4" y="29"/>
                    <a:pt x="130" y="21"/>
                    <a:pt x="124" y="18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2" y="0"/>
                    <a:pt x="83" y="0"/>
                    <a:pt x="77" y="3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21"/>
                    <a:pt x="41" y="29"/>
                    <a:pt x="41" y="36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4" y="95"/>
                    <a:pt x="0" y="103"/>
                    <a:pt x="0" y="11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9"/>
                    <a:pt x="4" y="157"/>
                    <a:pt x="10" y="160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9" y="176"/>
                    <a:pt x="43" y="177"/>
                    <a:pt x="46" y="177"/>
                  </a:cubicBezTo>
                  <a:cubicBezTo>
                    <a:pt x="50" y="177"/>
                    <a:pt x="53" y="176"/>
                    <a:pt x="57" y="175"/>
                  </a:cubicBezTo>
                  <a:cubicBezTo>
                    <a:pt x="88" y="157"/>
                    <a:pt x="88" y="157"/>
                    <a:pt x="88" y="157"/>
                  </a:cubicBezTo>
                  <a:cubicBezTo>
                    <a:pt x="119" y="175"/>
                    <a:pt x="119" y="175"/>
                    <a:pt x="119" y="175"/>
                  </a:cubicBezTo>
                  <a:cubicBezTo>
                    <a:pt x="122" y="176"/>
                    <a:pt x="126" y="177"/>
                    <a:pt x="130" y="177"/>
                  </a:cubicBezTo>
                  <a:cubicBezTo>
                    <a:pt x="133" y="177"/>
                    <a:pt x="137" y="176"/>
                    <a:pt x="140" y="175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72" y="157"/>
                    <a:pt x="176" y="149"/>
                    <a:pt x="176" y="142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3"/>
                    <a:pt x="171" y="96"/>
                    <a:pt x="165" y="92"/>
                  </a:cubicBezTo>
                  <a:close/>
                  <a:moveTo>
                    <a:pt x="88" y="151"/>
                  </a:moveTo>
                  <a:cubicBezTo>
                    <a:pt x="88" y="151"/>
                    <a:pt x="88" y="151"/>
                    <a:pt x="88" y="151"/>
                  </a:cubicBezTo>
                  <a:cubicBezTo>
                    <a:pt x="88" y="151"/>
                    <a:pt x="88" y="151"/>
                    <a:pt x="88" y="151"/>
                  </a:cubicBezTo>
                  <a:close/>
                  <a:moveTo>
                    <a:pt x="57" y="26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5" y="10"/>
                    <a:pt x="91" y="10"/>
                    <a:pt x="94" y="11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2" y="28"/>
                    <a:pt x="125" y="33"/>
                    <a:pt x="125" y="3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3" y="92"/>
                    <a:pt x="90" y="91"/>
                    <a:pt x="88" y="91"/>
                  </a:cubicBezTo>
                  <a:cubicBezTo>
                    <a:pt x="85" y="91"/>
                    <a:pt x="83" y="92"/>
                    <a:pt x="81" y="94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3"/>
                    <a:pt x="53" y="28"/>
                    <a:pt x="57" y="26"/>
                  </a:cubicBezTo>
                  <a:close/>
                  <a:moveTo>
                    <a:pt x="52" y="166"/>
                  </a:moveTo>
                  <a:cubicBezTo>
                    <a:pt x="49" y="168"/>
                    <a:pt x="43" y="168"/>
                    <a:pt x="40" y="166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2" y="150"/>
                    <a:pt x="9" y="145"/>
                    <a:pt x="9" y="142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9" y="107"/>
                    <a:pt x="12" y="102"/>
                    <a:pt x="15" y="100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9"/>
                    <a:pt x="78" y="100"/>
                    <a:pt x="78" y="101"/>
                  </a:cubicBezTo>
                  <a:cubicBezTo>
                    <a:pt x="78" y="105"/>
                    <a:pt x="81" y="109"/>
                    <a:pt x="85" y="110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5" y="147"/>
                    <a:pt x="85" y="147"/>
                    <a:pt x="85" y="147"/>
                  </a:cubicBezTo>
                  <a:lnTo>
                    <a:pt x="52" y="166"/>
                  </a:lnTo>
                  <a:close/>
                  <a:moveTo>
                    <a:pt x="167" y="142"/>
                  </a:moveTo>
                  <a:cubicBezTo>
                    <a:pt x="167" y="145"/>
                    <a:pt x="164" y="150"/>
                    <a:pt x="161" y="152"/>
                  </a:cubicBezTo>
                  <a:cubicBezTo>
                    <a:pt x="135" y="167"/>
                    <a:pt x="135" y="167"/>
                    <a:pt x="135" y="167"/>
                  </a:cubicBezTo>
                  <a:cubicBezTo>
                    <a:pt x="132" y="168"/>
                    <a:pt x="127" y="168"/>
                    <a:pt x="124" y="16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4" y="109"/>
                    <a:pt x="97" y="105"/>
                    <a:pt x="97" y="101"/>
                  </a:cubicBezTo>
                  <a:cubicBezTo>
                    <a:pt x="97" y="100"/>
                    <a:pt x="97" y="99"/>
                    <a:pt x="97" y="99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3" y="102"/>
                    <a:pt x="166" y="107"/>
                    <a:pt x="166" y="110"/>
                  </a:cubicBezTo>
                  <a:cubicBezTo>
                    <a:pt x="166" y="142"/>
                    <a:pt x="166" y="142"/>
                    <a:pt x="166" y="142"/>
                  </a:cubicBezTo>
                  <a:lnTo>
                    <a:pt x="167" y="14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TextBox 102">
              <a:extLst>
                <a:ext uri="{FF2B5EF4-FFF2-40B4-BE49-F238E27FC236}">
                  <a16:creationId xmlns:a16="http://schemas.microsoft.com/office/drawing/2014/main" id="{F6CCD385-C0B2-AD71-E9CD-9BD0B032C895}"/>
                </a:ext>
              </a:extLst>
            </p:cNvPr>
            <p:cNvSpPr txBox="1"/>
            <p:nvPr/>
          </p:nvSpPr>
          <p:spPr>
            <a:xfrm>
              <a:off x="9933930" y="1823794"/>
              <a:ext cx="715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RDS</a:t>
              </a:r>
            </a:p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Postgres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8A9125F-8693-819D-B317-EEBB7C4824FE}"/>
              </a:ext>
            </a:extLst>
          </p:cNvPr>
          <p:cNvGrpSpPr/>
          <p:nvPr/>
        </p:nvGrpSpPr>
        <p:grpSpPr>
          <a:xfrm>
            <a:off x="1520851" y="2640138"/>
            <a:ext cx="415498" cy="532409"/>
            <a:chOff x="1915544" y="1511221"/>
            <a:chExt cx="415498" cy="532409"/>
          </a:xfrm>
        </p:grpSpPr>
        <p:sp>
          <p:nvSpPr>
            <p:cNvPr id="56" name="TextBox 35">
              <a:extLst>
                <a:ext uri="{FF2B5EF4-FFF2-40B4-BE49-F238E27FC236}">
                  <a16:creationId xmlns:a16="http://schemas.microsoft.com/office/drawing/2014/main" id="{76099D7B-9496-65A1-7ED7-26A0DD023D8B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47">
              <a:extLst>
                <a:ext uri="{FF2B5EF4-FFF2-40B4-BE49-F238E27FC236}">
                  <a16:creationId xmlns:a16="http://schemas.microsoft.com/office/drawing/2014/main" id="{ABC8B6A2-9EC8-1FB5-A942-512111C0FC22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AFDABD29-20FE-38A7-9DBC-2B5744AB5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C4ED5104-C803-B314-B399-6487581D8D50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322A7277-0A13-9BD5-EB67-6FFA84ECB9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61" name="Freeform 8">
                <a:extLst>
                  <a:ext uri="{FF2B5EF4-FFF2-40B4-BE49-F238E27FC236}">
                    <a16:creationId xmlns:a16="http://schemas.microsoft.com/office/drawing/2014/main" id="{1B66D9E0-9309-6F3B-880D-71A186B956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1509CC2-5E04-6308-82E7-F3AAE132340C}"/>
              </a:ext>
            </a:extLst>
          </p:cNvPr>
          <p:cNvSpPr/>
          <p:nvPr/>
        </p:nvSpPr>
        <p:spPr>
          <a:xfrm>
            <a:off x="959651" y="2299134"/>
            <a:ext cx="3269450" cy="1368033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35">
            <a:extLst>
              <a:ext uri="{FF2B5EF4-FFF2-40B4-BE49-F238E27FC236}">
                <a16:creationId xmlns:a16="http://schemas.microsoft.com/office/drawing/2014/main" id="{B5FAC80F-E318-F549-0E37-1368602FA75C}"/>
              </a:ext>
            </a:extLst>
          </p:cNvPr>
          <p:cNvSpPr txBox="1"/>
          <p:nvPr/>
        </p:nvSpPr>
        <p:spPr>
          <a:xfrm>
            <a:off x="1198732" y="1810052"/>
            <a:ext cx="1119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 10.0.0.0/19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CDF11D-4356-A914-A5ED-A3A1AC78AAEF}"/>
              </a:ext>
            </a:extLst>
          </p:cNvPr>
          <p:cNvGrpSpPr/>
          <p:nvPr/>
        </p:nvGrpSpPr>
        <p:grpSpPr>
          <a:xfrm>
            <a:off x="899484" y="2378050"/>
            <a:ext cx="617478" cy="480515"/>
            <a:chOff x="1814554" y="4942669"/>
            <a:chExt cx="617478" cy="480515"/>
          </a:xfrm>
        </p:grpSpPr>
        <p:sp>
          <p:nvSpPr>
            <p:cNvPr id="65" name="TextBox 102">
              <a:extLst>
                <a:ext uri="{FF2B5EF4-FFF2-40B4-BE49-F238E27FC236}">
                  <a16:creationId xmlns:a16="http://schemas.microsoft.com/office/drawing/2014/main" id="{31D6BFE9-EDC1-EA41-4A6A-0EBB146C1027}"/>
                </a:ext>
              </a:extLst>
            </p:cNvPr>
            <p:cNvSpPr txBox="1"/>
            <p:nvPr/>
          </p:nvSpPr>
          <p:spPr>
            <a:xfrm>
              <a:off x="1814554" y="5176963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Subnet</a:t>
              </a: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04B975CC-259B-581C-A9B3-0980C701C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67" name="TextBox 35">
            <a:extLst>
              <a:ext uri="{FF2B5EF4-FFF2-40B4-BE49-F238E27FC236}">
                <a16:creationId xmlns:a16="http://schemas.microsoft.com/office/drawing/2014/main" id="{09F09CC8-7C36-BD51-C7A4-8068ACEEBF1A}"/>
              </a:ext>
            </a:extLst>
          </p:cNvPr>
          <p:cNvSpPr txBox="1"/>
          <p:nvPr/>
        </p:nvSpPr>
        <p:spPr>
          <a:xfrm>
            <a:off x="1325229" y="2366040"/>
            <a:ext cx="1640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ops-internal 10.0.0.0/20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67ECC21-2D4E-A018-A350-067B550E172E}"/>
              </a:ext>
            </a:extLst>
          </p:cNvPr>
          <p:cNvGrpSpPr/>
          <p:nvPr/>
        </p:nvGrpSpPr>
        <p:grpSpPr>
          <a:xfrm>
            <a:off x="1812935" y="2830777"/>
            <a:ext cx="415498" cy="532409"/>
            <a:chOff x="1915544" y="1511221"/>
            <a:chExt cx="415498" cy="532409"/>
          </a:xfrm>
        </p:grpSpPr>
        <p:sp>
          <p:nvSpPr>
            <p:cNvPr id="69" name="TextBox 35">
              <a:extLst>
                <a:ext uri="{FF2B5EF4-FFF2-40B4-BE49-F238E27FC236}">
                  <a16:creationId xmlns:a16="http://schemas.microsoft.com/office/drawing/2014/main" id="{2AA3059F-01E2-BF90-960D-82595D1AE85B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0" name="组合 47">
              <a:extLst>
                <a:ext uri="{FF2B5EF4-FFF2-40B4-BE49-F238E27FC236}">
                  <a16:creationId xmlns:a16="http://schemas.microsoft.com/office/drawing/2014/main" id="{D5287CDB-6E76-D188-FF91-AB48B77A89E5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71" name="Oval 5">
                <a:extLst>
                  <a:ext uri="{FF2B5EF4-FFF2-40B4-BE49-F238E27FC236}">
                    <a16:creationId xmlns:a16="http://schemas.microsoft.com/office/drawing/2014/main" id="{7A987721-C22F-16C5-1246-5CB38532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C2E3B0AD-69FA-5EF9-B45F-330ACB4AA24C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6994FDE5-E564-35FF-7A0C-D6A6B29ACA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746E5A03-0AFF-1B5C-B56B-9EB949E397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5BC3707-5FFE-0FDE-3A0B-3A066AFF396B}"/>
              </a:ext>
            </a:extLst>
          </p:cNvPr>
          <p:cNvGrpSpPr/>
          <p:nvPr/>
        </p:nvGrpSpPr>
        <p:grpSpPr>
          <a:xfrm>
            <a:off x="1518228" y="3136706"/>
            <a:ext cx="415498" cy="532409"/>
            <a:chOff x="1915544" y="1511221"/>
            <a:chExt cx="415498" cy="532409"/>
          </a:xfrm>
        </p:grpSpPr>
        <p:sp>
          <p:nvSpPr>
            <p:cNvPr id="76" name="TextBox 35">
              <a:extLst>
                <a:ext uri="{FF2B5EF4-FFF2-40B4-BE49-F238E27FC236}">
                  <a16:creationId xmlns:a16="http://schemas.microsoft.com/office/drawing/2014/main" id="{5C3F41CC-ABFB-FC79-7BED-99A88725E52A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47">
              <a:extLst>
                <a:ext uri="{FF2B5EF4-FFF2-40B4-BE49-F238E27FC236}">
                  <a16:creationId xmlns:a16="http://schemas.microsoft.com/office/drawing/2014/main" id="{B3A36A7D-7DCD-914B-30CC-98D6A42CE89C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78" name="Oval 5">
                <a:extLst>
                  <a:ext uri="{FF2B5EF4-FFF2-40B4-BE49-F238E27FC236}">
                    <a16:creationId xmlns:a16="http://schemas.microsoft.com/office/drawing/2014/main" id="{207452CA-32EA-8790-7489-A6256EC5B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41AB9972-7C19-C034-F165-6D8A9CA5204E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8F6A4067-1347-4820-CED7-880DAA22EE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2E0641FD-19DE-D294-5AF0-2C614BECA0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FA9BAFBB-DB38-8110-3C4B-0CF9C1C281F3}"/>
              </a:ext>
            </a:extLst>
          </p:cNvPr>
          <p:cNvSpPr/>
          <p:nvPr/>
        </p:nvSpPr>
        <p:spPr>
          <a:xfrm>
            <a:off x="816490" y="3985915"/>
            <a:ext cx="3564315" cy="1631981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946625A-A02A-EDCB-B80F-3C986DEFCE1C}"/>
              </a:ext>
            </a:extLst>
          </p:cNvPr>
          <p:cNvGrpSpPr/>
          <p:nvPr/>
        </p:nvGrpSpPr>
        <p:grpSpPr>
          <a:xfrm>
            <a:off x="882456" y="4146442"/>
            <a:ext cx="436338" cy="480515"/>
            <a:chOff x="1905124" y="4942669"/>
            <a:chExt cx="436338" cy="480515"/>
          </a:xfrm>
        </p:grpSpPr>
        <p:sp>
          <p:nvSpPr>
            <p:cNvPr id="107" name="TextBox 102">
              <a:extLst>
                <a:ext uri="{FF2B5EF4-FFF2-40B4-BE49-F238E27FC236}">
                  <a16:creationId xmlns:a16="http://schemas.microsoft.com/office/drawing/2014/main" id="{155038C5-D10B-449F-9B17-8E8F7A290FD9}"/>
                </a:ext>
              </a:extLst>
            </p:cNvPr>
            <p:cNvSpPr txBox="1"/>
            <p:nvPr/>
          </p:nvSpPr>
          <p:spPr>
            <a:xfrm>
              <a:off x="1905124" y="517696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VPC</a:t>
              </a:r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31E0E10E-9F1B-1BE8-4CF1-B357A1E5C7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00EA14AA-74F0-BC0D-8BF1-BED77BE5FB1A}"/>
              </a:ext>
            </a:extLst>
          </p:cNvPr>
          <p:cNvSpPr/>
          <p:nvPr/>
        </p:nvSpPr>
        <p:spPr>
          <a:xfrm>
            <a:off x="954258" y="4654834"/>
            <a:ext cx="3269450" cy="859861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35">
            <a:extLst>
              <a:ext uri="{FF2B5EF4-FFF2-40B4-BE49-F238E27FC236}">
                <a16:creationId xmlns:a16="http://schemas.microsoft.com/office/drawing/2014/main" id="{D5DA9334-ADB8-B6ED-1D37-64E300D94C91}"/>
              </a:ext>
            </a:extLst>
          </p:cNvPr>
          <p:cNvSpPr txBox="1"/>
          <p:nvPr/>
        </p:nvSpPr>
        <p:spPr>
          <a:xfrm>
            <a:off x="1231799" y="416575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ops-data 10.0.0.0/19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0FBC753-242D-76A6-5537-C3C46A1809EA}"/>
              </a:ext>
            </a:extLst>
          </p:cNvPr>
          <p:cNvGrpSpPr/>
          <p:nvPr/>
        </p:nvGrpSpPr>
        <p:grpSpPr>
          <a:xfrm>
            <a:off x="933614" y="4730840"/>
            <a:ext cx="617478" cy="480515"/>
            <a:chOff x="1814554" y="4942669"/>
            <a:chExt cx="617478" cy="480515"/>
          </a:xfrm>
        </p:grpSpPr>
        <p:sp>
          <p:nvSpPr>
            <p:cNvPr id="140" name="TextBox 102">
              <a:extLst>
                <a:ext uri="{FF2B5EF4-FFF2-40B4-BE49-F238E27FC236}">
                  <a16:creationId xmlns:a16="http://schemas.microsoft.com/office/drawing/2014/main" id="{A32B24A0-C53C-527A-CE15-D6E0A8B61BF0}"/>
                </a:ext>
              </a:extLst>
            </p:cNvPr>
            <p:cNvSpPr txBox="1"/>
            <p:nvPr/>
          </p:nvSpPr>
          <p:spPr>
            <a:xfrm>
              <a:off x="1814554" y="5176963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Subnet</a:t>
              </a:r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242D74F9-600D-9E46-E30F-0A7BF9FE2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42" name="TextBox 35">
            <a:extLst>
              <a:ext uri="{FF2B5EF4-FFF2-40B4-BE49-F238E27FC236}">
                <a16:creationId xmlns:a16="http://schemas.microsoft.com/office/drawing/2014/main" id="{FB0F212A-8C36-C9F2-50B1-9106C574E0DD}"/>
              </a:ext>
            </a:extLst>
          </p:cNvPr>
          <p:cNvSpPr txBox="1"/>
          <p:nvPr/>
        </p:nvSpPr>
        <p:spPr>
          <a:xfrm>
            <a:off x="1359359" y="4718830"/>
            <a:ext cx="1640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ops-internal 10.0.0.0/20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CEC4700-8DE9-CE7D-2EC6-889C37F8C996}"/>
              </a:ext>
            </a:extLst>
          </p:cNvPr>
          <p:cNvCxnSpPr>
            <a:cxnSpLocks/>
            <a:stCxn id="62" idx="2"/>
            <a:endCxn id="119" idx="0"/>
          </p:cNvCxnSpPr>
          <p:nvPr/>
        </p:nvCxnSpPr>
        <p:spPr>
          <a:xfrm flipH="1">
            <a:off x="2588983" y="3667167"/>
            <a:ext cx="5393" cy="987667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FB3C400-2D0E-51EB-8E43-3A98389A891B}"/>
              </a:ext>
            </a:extLst>
          </p:cNvPr>
          <p:cNvCxnSpPr>
            <a:cxnSpLocks/>
            <a:stCxn id="36" idx="26"/>
            <a:endCxn id="48" idx="8"/>
          </p:cNvCxnSpPr>
          <p:nvPr/>
        </p:nvCxnSpPr>
        <p:spPr>
          <a:xfrm>
            <a:off x="2935660" y="3002415"/>
            <a:ext cx="831240" cy="37748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F2F8F42-5795-2D3D-F0A8-B903597D6F55}"/>
              </a:ext>
            </a:extLst>
          </p:cNvPr>
          <p:cNvCxnSpPr>
            <a:cxnSpLocks/>
            <a:endCxn id="32" idx="16"/>
          </p:cNvCxnSpPr>
          <p:nvPr/>
        </p:nvCxnSpPr>
        <p:spPr>
          <a:xfrm flipV="1">
            <a:off x="4039699" y="3329680"/>
            <a:ext cx="584146" cy="4040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2" descr="GitHub Logo and symbol, meaning, history, PNG, brand">
            <a:extLst>
              <a:ext uri="{FF2B5EF4-FFF2-40B4-BE49-F238E27FC236}">
                <a16:creationId xmlns:a16="http://schemas.microsoft.com/office/drawing/2014/main" id="{8DCC6F9D-FE6E-DD29-B433-A4452B621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r="19248"/>
          <a:stretch/>
        </p:blipFill>
        <p:spPr bwMode="auto">
          <a:xfrm>
            <a:off x="6417087" y="3342657"/>
            <a:ext cx="691549" cy="6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Developer - Free computer icons">
            <a:extLst>
              <a:ext uri="{FF2B5EF4-FFF2-40B4-BE49-F238E27FC236}">
                <a16:creationId xmlns:a16="http://schemas.microsoft.com/office/drawing/2014/main" id="{E708E408-CC71-A643-BE51-32D4FE96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16" y="3342657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6" descr="Writing my first GitHub Action. To write a custom GitHub Action is… | by  Colin But | Medium">
            <a:extLst>
              <a:ext uri="{FF2B5EF4-FFF2-40B4-BE49-F238E27FC236}">
                <a16:creationId xmlns:a16="http://schemas.microsoft.com/office/drawing/2014/main" id="{BD3018A8-6865-68B0-2534-5B952B272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7248" r="21203" b="5568"/>
          <a:stretch/>
        </p:blipFill>
        <p:spPr bwMode="auto">
          <a:xfrm>
            <a:off x="7595503" y="3342657"/>
            <a:ext cx="851125" cy="6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8" descr="Harbor Logo PNG Vector (SVG) Free Download">
            <a:extLst>
              <a:ext uri="{FF2B5EF4-FFF2-40B4-BE49-F238E27FC236}">
                <a16:creationId xmlns:a16="http://schemas.microsoft.com/office/drawing/2014/main" id="{65B517B9-5115-03E9-BF39-5B006E90A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97" y="2506637"/>
            <a:ext cx="582375" cy="72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0" descr="Using the Keycloak Accounts Management API | Marcus Povey">
            <a:extLst>
              <a:ext uri="{FF2B5EF4-FFF2-40B4-BE49-F238E27FC236}">
                <a16:creationId xmlns:a16="http://schemas.microsoft.com/office/drawing/2014/main" id="{906F303C-B66D-C3A7-FB84-A1914C47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01" y="5005555"/>
            <a:ext cx="740112" cy="7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2" descr="Rancher Brand Guidelines &amp;amp; Resources">
            <a:extLst>
              <a:ext uri="{FF2B5EF4-FFF2-40B4-BE49-F238E27FC236}">
                <a16:creationId xmlns:a16="http://schemas.microsoft.com/office/drawing/2014/main" id="{CC8F4F38-3353-2986-0DDD-64F1D46A9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1" t="15388" r="11891" b="14420"/>
          <a:stretch/>
        </p:blipFill>
        <p:spPr bwMode="auto">
          <a:xfrm>
            <a:off x="10206385" y="1404211"/>
            <a:ext cx="1041842" cy="6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14" descr="ArgoCD ApplicationsSet with Helm. This article is for people who are… | by  Maciej Przygrodzki | Medium">
            <a:extLst>
              <a:ext uri="{FF2B5EF4-FFF2-40B4-BE49-F238E27FC236}">
                <a16:creationId xmlns:a16="http://schemas.microsoft.com/office/drawing/2014/main" id="{90A4A229-14EA-660C-38D8-772C7AA2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970" y="3287121"/>
            <a:ext cx="743234" cy="74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What Is Google Workspace And How Does It Impact Your G Suite Account? |  Jones IT">
            <a:extLst>
              <a:ext uri="{FF2B5EF4-FFF2-40B4-BE49-F238E27FC236}">
                <a16:creationId xmlns:a16="http://schemas.microsoft.com/office/drawing/2014/main" id="{583963B8-14C4-C16D-7E1F-6A168FF7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285" y="5177081"/>
            <a:ext cx="833944" cy="4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026E9CEC-A9C0-652B-E7DD-02DD9C91AA30}"/>
              </a:ext>
            </a:extLst>
          </p:cNvPr>
          <p:cNvSpPr/>
          <p:nvPr/>
        </p:nvSpPr>
        <p:spPr>
          <a:xfrm>
            <a:off x="8664727" y="5063094"/>
            <a:ext cx="3161513" cy="6449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CCB592FB-9802-298C-359F-B0863A005D2B}"/>
              </a:ext>
            </a:extLst>
          </p:cNvPr>
          <p:cNvCxnSpPr>
            <a:stCxn id="152" idx="3"/>
            <a:endCxn id="154" idx="1"/>
          </p:cNvCxnSpPr>
          <p:nvPr/>
        </p:nvCxnSpPr>
        <p:spPr>
          <a:xfrm>
            <a:off x="7108636" y="3658738"/>
            <a:ext cx="486867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62518B48-F2BB-D936-3599-4119782CAF2E}"/>
              </a:ext>
            </a:extLst>
          </p:cNvPr>
          <p:cNvCxnSpPr>
            <a:cxnSpLocks/>
            <a:stCxn id="154" idx="3"/>
            <a:endCxn id="155" idx="1"/>
          </p:cNvCxnSpPr>
          <p:nvPr/>
        </p:nvCxnSpPr>
        <p:spPr>
          <a:xfrm flipV="1">
            <a:off x="8446628" y="2869111"/>
            <a:ext cx="455369" cy="796020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09C1632-6274-91D4-DA8D-D4ACC6E324B2}"/>
              </a:ext>
            </a:extLst>
          </p:cNvPr>
          <p:cNvSpPr/>
          <p:nvPr/>
        </p:nvSpPr>
        <p:spPr>
          <a:xfrm>
            <a:off x="7429651" y="2393337"/>
            <a:ext cx="1141609" cy="25796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77DED59-891F-4162-ED20-D47DAC9806A2}"/>
              </a:ext>
            </a:extLst>
          </p:cNvPr>
          <p:cNvSpPr/>
          <p:nvPr/>
        </p:nvSpPr>
        <p:spPr>
          <a:xfrm>
            <a:off x="8664727" y="23933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22D10C-8A09-3763-A1E8-CB4951597683}"/>
              </a:ext>
            </a:extLst>
          </p:cNvPr>
          <p:cNvSpPr/>
          <p:nvPr/>
        </p:nvSpPr>
        <p:spPr>
          <a:xfrm>
            <a:off x="9760046" y="2383032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DE13A1C-1D4E-51C6-DC3E-E54F77834E99}"/>
              </a:ext>
            </a:extLst>
          </p:cNvPr>
          <p:cNvSpPr/>
          <p:nvPr/>
        </p:nvSpPr>
        <p:spPr>
          <a:xfrm>
            <a:off x="9754943" y="1381750"/>
            <a:ext cx="207129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1C0F02C-F3DB-9202-6522-BBAA44211052}"/>
              </a:ext>
            </a:extLst>
          </p:cNvPr>
          <p:cNvSpPr/>
          <p:nvPr/>
        </p:nvSpPr>
        <p:spPr>
          <a:xfrm>
            <a:off x="10855459" y="23984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Curved Connector 167">
            <a:extLst>
              <a:ext uri="{FF2B5EF4-FFF2-40B4-BE49-F238E27FC236}">
                <a16:creationId xmlns:a16="http://schemas.microsoft.com/office/drawing/2014/main" id="{E9FE73CA-7AFA-041E-E456-BD00D2FF8A5A}"/>
              </a:ext>
            </a:extLst>
          </p:cNvPr>
          <p:cNvCxnSpPr>
            <a:cxnSpLocks/>
            <a:stCxn id="154" idx="3"/>
            <a:endCxn id="158" idx="1"/>
          </p:cNvCxnSpPr>
          <p:nvPr/>
        </p:nvCxnSpPr>
        <p:spPr>
          <a:xfrm flipV="1">
            <a:off x="8446628" y="3658738"/>
            <a:ext cx="1406342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urved Connector 168">
            <a:extLst>
              <a:ext uri="{FF2B5EF4-FFF2-40B4-BE49-F238E27FC236}">
                <a16:creationId xmlns:a16="http://schemas.microsoft.com/office/drawing/2014/main" id="{8030C79A-6078-4AC1-64EF-A80C194542AE}"/>
              </a:ext>
            </a:extLst>
          </p:cNvPr>
          <p:cNvCxnSpPr>
            <a:cxnSpLocks/>
            <a:stCxn id="153" idx="3"/>
            <a:endCxn id="152" idx="1"/>
          </p:cNvCxnSpPr>
          <p:nvPr/>
        </p:nvCxnSpPr>
        <p:spPr>
          <a:xfrm>
            <a:off x="5888685" y="3594092"/>
            <a:ext cx="528403" cy="64647"/>
          </a:xfrm>
          <a:prstGeom prst="curvedConnector3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CE705396-E280-D623-3B47-2D0295A0AE25}"/>
              </a:ext>
            </a:extLst>
          </p:cNvPr>
          <p:cNvSpPr txBox="1"/>
          <p:nvPr/>
        </p:nvSpPr>
        <p:spPr>
          <a:xfrm>
            <a:off x="7531834" y="207255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Integration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716525C-D22E-E927-FF68-59357F9A804F}"/>
              </a:ext>
            </a:extLst>
          </p:cNvPr>
          <p:cNvSpPr txBox="1"/>
          <p:nvPr/>
        </p:nvSpPr>
        <p:spPr>
          <a:xfrm>
            <a:off x="8716790" y="2148042"/>
            <a:ext cx="851125" cy="20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Artifact Repo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B7DD3B9-5CBC-6C5E-2BDB-CCA4A99532C8}"/>
              </a:ext>
            </a:extLst>
          </p:cNvPr>
          <p:cNvSpPr txBox="1"/>
          <p:nvPr/>
        </p:nvSpPr>
        <p:spPr>
          <a:xfrm>
            <a:off x="10344761" y="1056978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 Management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3" name="Picture 6" descr="Create a Kubernetes Cluster on GKE">
            <a:extLst>
              <a:ext uri="{FF2B5EF4-FFF2-40B4-BE49-F238E27FC236}">
                <a16:creationId xmlns:a16="http://schemas.microsoft.com/office/drawing/2014/main" id="{787E4F9B-0470-E6C3-F9BD-40D5346C0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8" t="4717" r="18042" b="10585"/>
          <a:stretch/>
        </p:blipFill>
        <p:spPr bwMode="auto">
          <a:xfrm>
            <a:off x="10895994" y="3374980"/>
            <a:ext cx="889712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D9837C94-CDDC-31F4-8C50-750580E790C5}"/>
              </a:ext>
            </a:extLst>
          </p:cNvPr>
          <p:cNvCxnSpPr>
            <a:cxnSpLocks/>
            <a:stCxn id="158" idx="3"/>
            <a:endCxn id="173" idx="1"/>
          </p:cNvCxnSpPr>
          <p:nvPr/>
        </p:nvCxnSpPr>
        <p:spPr>
          <a:xfrm flipV="1">
            <a:off x="10596204" y="3626415"/>
            <a:ext cx="299790" cy="32324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8" descr="NGINX Ingress Controller">
            <a:extLst>
              <a:ext uri="{FF2B5EF4-FFF2-40B4-BE49-F238E27FC236}">
                <a16:creationId xmlns:a16="http://schemas.microsoft.com/office/drawing/2014/main" id="{56142469-4FC8-DD28-2FFA-F45F28BF7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850" y="2448781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6" name="Curved Connector 175">
            <a:extLst>
              <a:ext uri="{FF2B5EF4-FFF2-40B4-BE49-F238E27FC236}">
                <a16:creationId xmlns:a16="http://schemas.microsoft.com/office/drawing/2014/main" id="{5DEE308E-4D2C-A592-675E-01592898C551}"/>
              </a:ext>
            </a:extLst>
          </p:cNvPr>
          <p:cNvCxnSpPr>
            <a:cxnSpLocks/>
            <a:stCxn id="173" idx="0"/>
            <a:endCxn id="175" idx="2"/>
          </p:cNvCxnSpPr>
          <p:nvPr/>
        </p:nvCxnSpPr>
        <p:spPr>
          <a:xfrm rot="5400000" flipH="1" flipV="1">
            <a:off x="11200448" y="3037227"/>
            <a:ext cx="478156" cy="197352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AB4C5DB-14C2-FD78-6775-12E4F61E35E9}"/>
              </a:ext>
            </a:extLst>
          </p:cNvPr>
          <p:cNvSpPr txBox="1"/>
          <p:nvPr/>
        </p:nvSpPr>
        <p:spPr>
          <a:xfrm>
            <a:off x="9799024" y="2071920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Deployment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445E858-8721-FE5D-37F8-3F6D81433FA8}"/>
              </a:ext>
            </a:extLst>
          </p:cNvPr>
          <p:cNvSpPr txBox="1"/>
          <p:nvPr/>
        </p:nvSpPr>
        <p:spPr>
          <a:xfrm>
            <a:off x="7832366" y="5268125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Authentication/ Authorization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Picture 10" descr="terraform&quot; Icon - Download for free – Iconduck">
            <a:extLst>
              <a:ext uri="{FF2B5EF4-FFF2-40B4-BE49-F238E27FC236}">
                <a16:creationId xmlns:a16="http://schemas.microsoft.com/office/drawing/2014/main" id="{C368DA52-56B6-EA7E-AABB-396323223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77" y="1407900"/>
            <a:ext cx="556165" cy="6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2395E5BE-ABAA-7234-A860-48EC29F00E8F}"/>
              </a:ext>
            </a:extLst>
          </p:cNvPr>
          <p:cNvSpPr/>
          <p:nvPr/>
        </p:nvSpPr>
        <p:spPr>
          <a:xfrm>
            <a:off x="7429651" y="1366307"/>
            <a:ext cx="220585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CFDE87C-EE21-4C65-E6D2-41E65357868A}"/>
              </a:ext>
            </a:extLst>
          </p:cNvPr>
          <p:cNvSpPr txBox="1"/>
          <p:nvPr/>
        </p:nvSpPr>
        <p:spPr>
          <a:xfrm>
            <a:off x="8050872" y="103858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Infrastructure as code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2" name="Picture 8" descr="NGINX Ingress Controller">
            <a:extLst>
              <a:ext uri="{FF2B5EF4-FFF2-40B4-BE49-F238E27FC236}">
                <a16:creationId xmlns:a16="http://schemas.microsoft.com/office/drawing/2014/main" id="{72712A7A-FA95-41F7-3846-78E59458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81" y="3007564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1950813B-87A9-27F8-A59E-AA2F9E94C802}"/>
              </a:ext>
            </a:extLst>
          </p:cNvPr>
          <p:cNvCxnSpPr>
            <a:cxnSpLocks/>
            <a:stCxn id="160" idx="2"/>
          </p:cNvCxnSpPr>
          <p:nvPr/>
        </p:nvCxnSpPr>
        <p:spPr>
          <a:xfrm flipV="1">
            <a:off x="10245484" y="5083148"/>
            <a:ext cx="1540222" cy="624893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DF46C89-C415-7509-82D6-8602936889ED}"/>
              </a:ext>
            </a:extLst>
          </p:cNvPr>
          <p:cNvCxnSpPr>
            <a:cxnSpLocks/>
            <a:stCxn id="160" idx="0"/>
          </p:cNvCxnSpPr>
          <p:nvPr/>
        </p:nvCxnSpPr>
        <p:spPr>
          <a:xfrm>
            <a:off x="10245484" y="5063094"/>
            <a:ext cx="1580756" cy="644947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786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E45C7-1B1B-7851-F2E9-FB1F47D4C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EE108-0B59-B37E-353E-4395AFEB382C}"/>
              </a:ext>
            </a:extLst>
          </p:cNvPr>
          <p:cNvSpPr txBox="1"/>
          <p:nvPr/>
        </p:nvSpPr>
        <p:spPr>
          <a:xfrm>
            <a:off x="200975" y="258181"/>
            <a:ext cx="262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Bluon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– Terraform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E458B7-5E3C-2D43-EF36-A792B3140B27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55E577-3E27-F472-C314-810653200505}"/>
              </a:ext>
            </a:extLst>
          </p:cNvPr>
          <p:cNvSpPr txBox="1"/>
          <p:nvPr/>
        </p:nvSpPr>
        <p:spPr>
          <a:xfrm>
            <a:off x="200975" y="2163370"/>
            <a:ext cx="5252771" cy="259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+mj-lt"/>
              </a:rPr>
              <a:t>Terraform</a:t>
            </a:r>
            <a:r>
              <a:rPr lang="en-US" dirty="0">
                <a:latin typeface="+mj-lt"/>
              </a:rPr>
              <a:t> is an infrastructure as code tool that enables you to safely and predictably provision and manage infrastructure in any cloud and multiple third-party software.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Terraform can interconnect an centralize infrastructure relations between Cloud, Datacenters and Tools allowing businesses to generate resources base on needs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+mj-lt"/>
            </a:endParaRPr>
          </a:p>
        </p:txBody>
      </p:sp>
      <p:pic>
        <p:nvPicPr>
          <p:cNvPr id="5124" name="Picture 4" descr="Getting started with Terraform in DevOps - Aviator Blog">
            <a:extLst>
              <a:ext uri="{FF2B5EF4-FFF2-40B4-BE49-F238E27FC236}">
                <a16:creationId xmlns:a16="http://schemas.microsoft.com/office/drawing/2014/main" id="{DBA34318-E9E4-53D5-C904-ED22DCDC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07" y="121648"/>
            <a:ext cx="1301728" cy="97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porting Existing Infrastructure into Terraform - Step by Step">
            <a:extLst>
              <a:ext uri="{FF2B5EF4-FFF2-40B4-BE49-F238E27FC236}">
                <a16:creationId xmlns:a16="http://schemas.microsoft.com/office/drawing/2014/main" id="{DB4A0602-F8D2-D4C7-191E-BAC83CBAE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77" y="949125"/>
            <a:ext cx="6036017" cy="226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D669B-1DC6-DCDC-0119-040C0198817F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7F4C6E2-7ACF-3498-BAD7-3F87CEB2A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355" y="3347869"/>
            <a:ext cx="1550129" cy="3049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4079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0A7F-5F7E-047E-B1BD-0C6885AC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4E62F2-DD5A-461B-7AB6-ADC5533177B6}"/>
              </a:ext>
            </a:extLst>
          </p:cNvPr>
          <p:cNvSpPr txBox="1"/>
          <p:nvPr/>
        </p:nvSpPr>
        <p:spPr>
          <a:xfrm>
            <a:off x="200975" y="258181"/>
            <a:ext cx="5646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Desplegar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infraestructura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con Terraform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6F8CD9-2271-5268-5680-D403E3D68CA5}"/>
              </a:ext>
            </a:extLst>
          </p:cNvPr>
          <p:cNvCxnSpPr>
            <a:cxnSpLocks/>
          </p:cNvCxnSpPr>
          <p:nvPr/>
        </p:nvCxnSpPr>
        <p:spPr>
          <a:xfrm>
            <a:off x="313493" y="719846"/>
            <a:ext cx="553377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F9F589-EE7A-5A05-E5D7-EC80E27615C0}"/>
              </a:ext>
            </a:extLst>
          </p:cNvPr>
          <p:cNvSpPr txBox="1"/>
          <p:nvPr/>
        </p:nvSpPr>
        <p:spPr>
          <a:xfrm>
            <a:off x="313493" y="1082964"/>
            <a:ext cx="116168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Descargar el ejecutable de </a:t>
            </a:r>
            <a:r>
              <a:rPr lang="es-ES_tradnl" sz="1600" dirty="0" err="1">
                <a:latin typeface="+mj-lt"/>
              </a:rPr>
              <a:t>Terraform</a:t>
            </a:r>
            <a:r>
              <a:rPr lang="es-ES_tradnl" sz="1600" dirty="0">
                <a:latin typeface="+mj-lt"/>
              </a:rPr>
              <a:t> desde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1600" dirty="0">
                <a:latin typeface="+mj-lt"/>
                <a:hlinkClick r:id="rId2"/>
              </a:rPr>
              <a:t>https://developer.hashicorp.com/terraform/install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Entrar a </a:t>
            </a:r>
            <a:r>
              <a:rPr lang="es-ES_tradnl" sz="1600" dirty="0" err="1">
                <a:latin typeface="+mj-lt"/>
              </a:rPr>
              <a:t>ops</a:t>
            </a:r>
            <a:r>
              <a:rPr lang="es-ES_tradnl" sz="1600" dirty="0">
                <a:latin typeface="+mj-lt"/>
              </a:rPr>
              <a:t> y exportar variables de entorno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1600" dirty="0" err="1">
                <a:latin typeface="+mj-lt"/>
              </a:rPr>
              <a:t>export</a:t>
            </a:r>
            <a:r>
              <a:rPr lang="en-US" sz="1600" dirty="0" err="1">
                <a:latin typeface="+mj-lt"/>
              </a:rPr>
              <a:t>TF_VAR_ak</a:t>
            </a:r>
            <a:r>
              <a:rPr lang="en-US" sz="1600" dirty="0">
                <a:latin typeface="+mj-lt"/>
              </a:rPr>
              <a:t>=[]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export </a:t>
            </a:r>
            <a:r>
              <a:rPr lang="en-US" sz="1600" dirty="0" err="1">
                <a:latin typeface="+mj-lt"/>
              </a:rPr>
              <a:t>TF_VAR_sk</a:t>
            </a:r>
            <a:r>
              <a:rPr lang="en-US" sz="1600" dirty="0">
                <a:latin typeface="+mj-lt"/>
              </a:rPr>
              <a:t>=[]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export </a:t>
            </a:r>
            <a:r>
              <a:rPr lang="en-US" sz="1600" dirty="0" err="1">
                <a:latin typeface="+mj-lt"/>
              </a:rPr>
              <a:t>TF_VAR_cce_node_pwd</a:t>
            </a:r>
            <a:r>
              <a:rPr lang="en-US" sz="1600" dirty="0">
                <a:latin typeface="+mj-lt"/>
              </a:rPr>
              <a:t>=[]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export </a:t>
            </a:r>
            <a:r>
              <a:rPr lang="en-US" sz="1600" dirty="0" err="1">
                <a:latin typeface="+mj-lt"/>
              </a:rPr>
              <a:t>TF_VAR_pg_root_pwd</a:t>
            </a:r>
            <a:r>
              <a:rPr lang="en-US" sz="1600" dirty="0">
                <a:latin typeface="+mj-lt"/>
              </a:rPr>
              <a:t>=[]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export </a:t>
            </a:r>
            <a:r>
              <a:rPr lang="en-US" sz="1600" dirty="0" err="1">
                <a:latin typeface="+mj-lt"/>
              </a:rPr>
              <a:t>TF_VAR_pg_user_pwd</a:t>
            </a:r>
            <a:r>
              <a:rPr lang="en-US" sz="1600" dirty="0">
                <a:latin typeface="+mj-lt"/>
              </a:rPr>
              <a:t>=[]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export </a:t>
            </a:r>
            <a:r>
              <a:rPr lang="en-US" sz="1600" dirty="0" err="1">
                <a:latin typeface="+mj-lt"/>
              </a:rPr>
              <a:t>TF_VAR_redis_root_pwd</a:t>
            </a:r>
            <a:r>
              <a:rPr lang="en-US" sz="1600" dirty="0">
                <a:latin typeface="+mj-lt"/>
              </a:rPr>
              <a:t>=[]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Inicializar </a:t>
            </a:r>
            <a:r>
              <a:rPr lang="es-ES_tradnl" sz="1600" dirty="0" err="1">
                <a:latin typeface="+mj-lt"/>
              </a:rPr>
              <a:t>Terraform</a:t>
            </a:r>
            <a:endParaRPr lang="es-ES_tradnl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terraform </a:t>
            </a:r>
            <a:r>
              <a:rPr lang="en-US" sz="1600" dirty="0" err="1">
                <a:latin typeface="+mj-lt"/>
              </a:rPr>
              <a:t>init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Ejecutar comparación de estados y aplicación de </a:t>
            </a:r>
            <a:r>
              <a:rPr lang="es-ES_tradnl" sz="1600" dirty="0" err="1">
                <a:latin typeface="+mj-lt"/>
              </a:rPr>
              <a:t>cambior</a:t>
            </a:r>
            <a:endParaRPr lang="es-ES_tradnl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terraform plan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terraform apply</a:t>
            </a:r>
            <a:endParaRPr lang="es-ES_trad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7049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A20D469-2AB3-4A24-EECB-6813A3F6BDA4}"/>
              </a:ext>
            </a:extLst>
          </p:cNvPr>
          <p:cNvSpPr/>
          <p:nvPr/>
        </p:nvSpPr>
        <p:spPr>
          <a:xfrm>
            <a:off x="810258" y="1630216"/>
            <a:ext cx="3564315" cy="2178682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Demo - Ops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F9283-4F00-8487-4FBF-F3280788BCCA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21BC1-0055-EBF8-6C62-3944D25D57C0}"/>
              </a:ext>
            </a:extLst>
          </p:cNvPr>
          <p:cNvGrpSpPr/>
          <p:nvPr/>
        </p:nvGrpSpPr>
        <p:grpSpPr>
          <a:xfrm>
            <a:off x="1053663" y="2925388"/>
            <a:ext cx="415498" cy="592411"/>
            <a:chOff x="2929953" y="2831989"/>
            <a:chExt cx="415498" cy="592411"/>
          </a:xfrm>
        </p:grpSpPr>
        <p:sp>
          <p:nvSpPr>
            <p:cNvPr id="20" name="TextBox 102">
              <a:extLst>
                <a:ext uri="{FF2B5EF4-FFF2-40B4-BE49-F238E27FC236}">
                  <a16:creationId xmlns:a16="http://schemas.microsoft.com/office/drawing/2014/main" id="{6873628A-B51B-55A3-8FF4-840875EEBFF7}"/>
                </a:ext>
              </a:extLst>
            </p:cNvPr>
            <p:cNvSpPr txBox="1"/>
            <p:nvPr/>
          </p:nvSpPr>
          <p:spPr>
            <a:xfrm>
              <a:off x="2929953" y="3070457"/>
              <a:ext cx="41549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EVS</a:t>
              </a:r>
            </a:p>
            <a:p>
              <a:pPr algn="ctr">
                <a:buNone/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PVC</a:t>
              </a:r>
            </a:p>
          </p:txBody>
        </p:sp>
        <p:grpSp>
          <p:nvGrpSpPr>
            <p:cNvPr id="21" name="组合 88">
              <a:extLst>
                <a:ext uri="{FF2B5EF4-FFF2-40B4-BE49-F238E27FC236}">
                  <a16:creationId xmlns:a16="http://schemas.microsoft.com/office/drawing/2014/main" id="{06FDFE1E-3A09-9512-58B8-C200BA0A9AF5}"/>
                </a:ext>
              </a:extLst>
            </p:cNvPr>
            <p:cNvGrpSpPr/>
            <p:nvPr/>
          </p:nvGrpSpPr>
          <p:grpSpPr>
            <a:xfrm>
              <a:off x="3039756" y="2831989"/>
              <a:ext cx="195893" cy="265220"/>
              <a:chOff x="12787313" y="-376238"/>
              <a:chExt cx="488950" cy="661988"/>
            </a:xfrm>
            <a:solidFill>
              <a:srgbClr val="454545"/>
            </a:solidFill>
          </p:grpSpPr>
          <p:sp>
            <p:nvSpPr>
              <p:cNvPr id="22" name="Oval 31">
                <a:extLst>
                  <a:ext uri="{FF2B5EF4-FFF2-40B4-BE49-F238E27FC236}">
                    <a16:creationId xmlns:a16="http://schemas.microsoft.com/office/drawing/2014/main" id="{25EA0F1C-B43A-6D0A-91CC-7F07BC8CB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7163" y="-307975"/>
                <a:ext cx="44450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3" name="Oval 32">
                <a:extLst>
                  <a:ext uri="{FF2B5EF4-FFF2-40B4-BE49-F238E27FC236}">
                    <a16:creationId xmlns:a16="http://schemas.microsoft.com/office/drawing/2014/main" id="{C5D9F6F4-F2A8-EE49-0803-8D1758C91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076" y="-307975"/>
                <a:ext cx="46038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61F88684-73AA-AEB4-187D-A3907BB390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01613" y="-136525"/>
                <a:ext cx="260350" cy="188913"/>
              </a:xfrm>
              <a:custGeom>
                <a:avLst/>
                <a:gdLst>
                  <a:gd name="T0" fmla="*/ 51 w 68"/>
                  <a:gd name="T1" fmla="*/ 13 h 50"/>
                  <a:gd name="T2" fmla="*/ 34 w 68"/>
                  <a:gd name="T3" fmla="*/ 0 h 50"/>
                  <a:gd name="T4" fmla="*/ 16 w 68"/>
                  <a:gd name="T5" fmla="*/ 13 h 50"/>
                  <a:gd name="T6" fmla="*/ 0 w 68"/>
                  <a:gd name="T7" fmla="*/ 31 h 50"/>
                  <a:gd name="T8" fmla="*/ 18 w 68"/>
                  <a:gd name="T9" fmla="*/ 50 h 50"/>
                  <a:gd name="T10" fmla="*/ 49 w 68"/>
                  <a:gd name="T11" fmla="*/ 50 h 50"/>
                  <a:gd name="T12" fmla="*/ 68 w 68"/>
                  <a:gd name="T13" fmla="*/ 31 h 50"/>
                  <a:gd name="T14" fmla="*/ 51 w 68"/>
                  <a:gd name="T15" fmla="*/ 13 h 50"/>
                  <a:gd name="T16" fmla="*/ 49 w 68"/>
                  <a:gd name="T17" fmla="*/ 46 h 50"/>
                  <a:gd name="T18" fmla="*/ 18 w 68"/>
                  <a:gd name="T19" fmla="*/ 46 h 50"/>
                  <a:gd name="T20" fmla="*/ 4 w 68"/>
                  <a:gd name="T21" fmla="*/ 31 h 50"/>
                  <a:gd name="T22" fmla="*/ 17 w 68"/>
                  <a:gd name="T23" fmla="*/ 17 h 50"/>
                  <a:gd name="T24" fmla="*/ 20 w 68"/>
                  <a:gd name="T25" fmla="*/ 14 h 50"/>
                  <a:gd name="T26" fmla="*/ 34 w 68"/>
                  <a:gd name="T27" fmla="*/ 4 h 50"/>
                  <a:gd name="T28" fmla="*/ 47 w 68"/>
                  <a:gd name="T29" fmla="*/ 14 h 50"/>
                  <a:gd name="T30" fmla="*/ 51 w 68"/>
                  <a:gd name="T31" fmla="*/ 17 h 50"/>
                  <a:gd name="T32" fmla="*/ 64 w 68"/>
                  <a:gd name="T33" fmla="*/ 31 h 50"/>
                  <a:gd name="T34" fmla="*/ 49 w 68"/>
                  <a:gd name="T35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50">
                    <a:moveTo>
                      <a:pt x="51" y="13"/>
                    </a:moveTo>
                    <a:cubicBezTo>
                      <a:pt x="49" y="5"/>
                      <a:pt x="42" y="0"/>
                      <a:pt x="34" y="0"/>
                    </a:cubicBezTo>
                    <a:cubicBezTo>
                      <a:pt x="25" y="0"/>
                      <a:pt x="19" y="5"/>
                      <a:pt x="16" y="13"/>
                    </a:cubicBezTo>
                    <a:cubicBezTo>
                      <a:pt x="7" y="14"/>
                      <a:pt x="0" y="21"/>
                      <a:pt x="0" y="31"/>
                    </a:cubicBezTo>
                    <a:cubicBezTo>
                      <a:pt x="0" y="41"/>
                      <a:pt x="8" y="50"/>
                      <a:pt x="18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59" y="50"/>
                      <a:pt x="68" y="41"/>
                      <a:pt x="68" y="31"/>
                    </a:cubicBezTo>
                    <a:cubicBezTo>
                      <a:pt x="68" y="21"/>
                      <a:pt x="60" y="14"/>
                      <a:pt x="51" y="13"/>
                    </a:cubicBezTo>
                    <a:close/>
                    <a:moveTo>
                      <a:pt x="49" y="46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0" y="46"/>
                      <a:pt x="4" y="39"/>
                      <a:pt x="4" y="31"/>
                    </a:cubicBezTo>
                    <a:cubicBezTo>
                      <a:pt x="4" y="24"/>
                      <a:pt x="9" y="17"/>
                      <a:pt x="17" y="17"/>
                    </a:cubicBezTo>
                    <a:cubicBezTo>
                      <a:pt x="18" y="16"/>
                      <a:pt x="19" y="15"/>
                      <a:pt x="20" y="14"/>
                    </a:cubicBezTo>
                    <a:cubicBezTo>
                      <a:pt x="22" y="8"/>
                      <a:pt x="27" y="4"/>
                      <a:pt x="34" y="4"/>
                    </a:cubicBezTo>
                    <a:cubicBezTo>
                      <a:pt x="40" y="4"/>
                      <a:pt x="45" y="8"/>
                      <a:pt x="47" y="14"/>
                    </a:cubicBezTo>
                    <a:cubicBezTo>
                      <a:pt x="48" y="15"/>
                      <a:pt x="49" y="16"/>
                      <a:pt x="51" y="17"/>
                    </a:cubicBezTo>
                    <a:cubicBezTo>
                      <a:pt x="58" y="17"/>
                      <a:pt x="64" y="24"/>
                      <a:pt x="64" y="31"/>
                    </a:cubicBezTo>
                    <a:cubicBezTo>
                      <a:pt x="64" y="39"/>
                      <a:pt x="57" y="46"/>
                      <a:pt x="4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3CA346BC-5F58-D8A2-03DD-B82E12E01E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87313" y="-376238"/>
                <a:ext cx="488950" cy="661988"/>
              </a:xfrm>
              <a:custGeom>
                <a:avLst/>
                <a:gdLst>
                  <a:gd name="T0" fmla="*/ 104 w 128"/>
                  <a:gd name="T1" fmla="*/ 0 h 176"/>
                  <a:gd name="T2" fmla="*/ 24 w 128"/>
                  <a:gd name="T3" fmla="*/ 0 h 176"/>
                  <a:gd name="T4" fmla="*/ 0 w 128"/>
                  <a:gd name="T5" fmla="*/ 24 h 176"/>
                  <a:gd name="T6" fmla="*/ 0 w 128"/>
                  <a:gd name="T7" fmla="*/ 152 h 176"/>
                  <a:gd name="T8" fmla="*/ 24 w 128"/>
                  <a:gd name="T9" fmla="*/ 176 h 176"/>
                  <a:gd name="T10" fmla="*/ 104 w 128"/>
                  <a:gd name="T11" fmla="*/ 176 h 176"/>
                  <a:gd name="T12" fmla="*/ 128 w 128"/>
                  <a:gd name="T13" fmla="*/ 152 h 176"/>
                  <a:gd name="T14" fmla="*/ 128 w 128"/>
                  <a:gd name="T15" fmla="*/ 24 h 176"/>
                  <a:gd name="T16" fmla="*/ 104 w 128"/>
                  <a:gd name="T17" fmla="*/ 0 h 176"/>
                  <a:gd name="T18" fmla="*/ 119 w 128"/>
                  <a:gd name="T19" fmla="*/ 152 h 176"/>
                  <a:gd name="T20" fmla="*/ 104 w 128"/>
                  <a:gd name="T21" fmla="*/ 168 h 176"/>
                  <a:gd name="T22" fmla="*/ 24 w 128"/>
                  <a:gd name="T23" fmla="*/ 168 h 176"/>
                  <a:gd name="T24" fmla="*/ 8 w 128"/>
                  <a:gd name="T25" fmla="*/ 152 h 176"/>
                  <a:gd name="T26" fmla="*/ 8 w 128"/>
                  <a:gd name="T27" fmla="*/ 24 h 176"/>
                  <a:gd name="T28" fmla="*/ 24 w 128"/>
                  <a:gd name="T29" fmla="*/ 8 h 176"/>
                  <a:gd name="T30" fmla="*/ 104 w 128"/>
                  <a:gd name="T31" fmla="*/ 8 h 176"/>
                  <a:gd name="T32" fmla="*/ 119 w 128"/>
                  <a:gd name="T33" fmla="*/ 24 h 176"/>
                  <a:gd name="T34" fmla="*/ 119 w 128"/>
                  <a:gd name="T35" fmla="*/ 15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8" h="176">
                    <a:moveTo>
                      <a:pt x="10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0" y="176"/>
                      <a:pt x="24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7" y="176"/>
                      <a:pt x="128" y="165"/>
                      <a:pt x="128" y="15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28" y="11"/>
                      <a:pt x="117" y="0"/>
                      <a:pt x="104" y="0"/>
                    </a:cubicBezTo>
                    <a:close/>
                    <a:moveTo>
                      <a:pt x="119" y="152"/>
                    </a:moveTo>
                    <a:cubicBezTo>
                      <a:pt x="119" y="161"/>
                      <a:pt x="112" y="168"/>
                      <a:pt x="104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12" y="8"/>
                      <a:pt x="119" y="15"/>
                      <a:pt x="119" y="24"/>
                    </a:cubicBezTo>
                    <a:lnTo>
                      <a:pt x="119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88AC7-D5F4-9F87-45A5-F0CB29E5C590}"/>
              </a:ext>
            </a:extLst>
          </p:cNvPr>
          <p:cNvGrpSpPr/>
          <p:nvPr/>
        </p:nvGrpSpPr>
        <p:grpSpPr>
          <a:xfrm>
            <a:off x="3102237" y="2108225"/>
            <a:ext cx="1015021" cy="498379"/>
            <a:chOff x="3581672" y="4924805"/>
            <a:chExt cx="1015021" cy="498379"/>
          </a:xfrm>
        </p:grpSpPr>
        <p:grpSp>
          <p:nvGrpSpPr>
            <p:cNvPr id="26" name="组合 29">
              <a:extLst>
                <a:ext uri="{FF2B5EF4-FFF2-40B4-BE49-F238E27FC236}">
                  <a16:creationId xmlns:a16="http://schemas.microsoft.com/office/drawing/2014/main" id="{51119BC1-E291-1D09-0D34-89D30CCC27E1}"/>
                </a:ext>
              </a:extLst>
            </p:cNvPr>
            <p:cNvGrpSpPr/>
            <p:nvPr/>
          </p:nvGrpSpPr>
          <p:grpSpPr>
            <a:xfrm>
              <a:off x="3961282" y="4924805"/>
              <a:ext cx="255800" cy="251992"/>
              <a:chOff x="5265738" y="2193925"/>
              <a:chExt cx="639763" cy="6302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909A0433-219C-7C5C-BCB9-A2D9BC9388B8}"/>
                  </a:ext>
                </a:extLst>
              </p:cNvPr>
              <p:cNvSpPr/>
              <p:nvPr/>
            </p:nvSpPr>
            <p:spPr bwMode="auto">
              <a:xfrm>
                <a:off x="5661026" y="2562225"/>
                <a:ext cx="57150" cy="149225"/>
              </a:xfrm>
              <a:custGeom>
                <a:avLst/>
                <a:gdLst>
                  <a:gd name="T0" fmla="*/ 11 w 15"/>
                  <a:gd name="T1" fmla="*/ 24 h 40"/>
                  <a:gd name="T2" fmla="*/ 4 w 15"/>
                  <a:gd name="T3" fmla="*/ 32 h 40"/>
                  <a:gd name="T4" fmla="*/ 4 w 15"/>
                  <a:gd name="T5" fmla="*/ 2 h 40"/>
                  <a:gd name="T6" fmla="*/ 2 w 15"/>
                  <a:gd name="T7" fmla="*/ 0 h 40"/>
                  <a:gd name="T8" fmla="*/ 0 w 15"/>
                  <a:gd name="T9" fmla="*/ 2 h 40"/>
                  <a:gd name="T10" fmla="*/ 0 w 15"/>
                  <a:gd name="T11" fmla="*/ 38 h 40"/>
                  <a:gd name="T12" fmla="*/ 2 w 15"/>
                  <a:gd name="T13" fmla="*/ 40 h 40"/>
                  <a:gd name="T14" fmla="*/ 2 w 15"/>
                  <a:gd name="T15" fmla="*/ 40 h 40"/>
                  <a:gd name="T16" fmla="*/ 4 w 15"/>
                  <a:gd name="T17" fmla="*/ 39 h 40"/>
                  <a:gd name="T18" fmla="*/ 14 w 15"/>
                  <a:gd name="T19" fmla="*/ 27 h 40"/>
                  <a:gd name="T20" fmla="*/ 14 w 15"/>
                  <a:gd name="T21" fmla="*/ 24 h 40"/>
                  <a:gd name="T22" fmla="*/ 11 w 15"/>
                  <a:gd name="T23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40">
                    <a:moveTo>
                      <a:pt x="11" y="24"/>
                    </a:moveTo>
                    <a:cubicBezTo>
                      <a:pt x="4" y="32"/>
                      <a:pt x="4" y="32"/>
                      <a:pt x="4" y="3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40"/>
                      <a:pt x="4" y="39"/>
                      <a:pt x="4" y="39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6"/>
                      <a:pt x="15" y="25"/>
                      <a:pt x="14" y="24"/>
                    </a:cubicBezTo>
                    <a:cubicBezTo>
                      <a:pt x="13" y="23"/>
                      <a:pt x="12" y="24"/>
                      <a:pt x="11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0F4AC7D3-D307-CCC0-DDFF-7729785690DA}"/>
                  </a:ext>
                </a:extLst>
              </p:cNvPr>
              <p:cNvSpPr/>
              <p:nvPr/>
            </p:nvSpPr>
            <p:spPr bwMode="auto">
              <a:xfrm>
                <a:off x="5494338" y="2562225"/>
                <a:ext cx="14288" cy="149225"/>
              </a:xfrm>
              <a:custGeom>
                <a:avLst/>
                <a:gdLst>
                  <a:gd name="T0" fmla="*/ 2 w 4"/>
                  <a:gd name="T1" fmla="*/ 0 h 40"/>
                  <a:gd name="T2" fmla="*/ 0 w 4"/>
                  <a:gd name="T3" fmla="*/ 2 h 40"/>
                  <a:gd name="T4" fmla="*/ 0 w 4"/>
                  <a:gd name="T5" fmla="*/ 38 h 40"/>
                  <a:gd name="T6" fmla="*/ 2 w 4"/>
                  <a:gd name="T7" fmla="*/ 40 h 40"/>
                  <a:gd name="T8" fmla="*/ 4 w 4"/>
                  <a:gd name="T9" fmla="*/ 38 h 40"/>
                  <a:gd name="T10" fmla="*/ 4 w 4"/>
                  <a:gd name="T11" fmla="*/ 2 h 40"/>
                  <a:gd name="T12" fmla="*/ 2 w 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39916FA5-181A-7F69-2DCF-E3C1E120DE31}"/>
                  </a:ext>
                </a:extLst>
              </p:cNvPr>
              <p:cNvSpPr/>
              <p:nvPr/>
            </p:nvSpPr>
            <p:spPr bwMode="auto">
              <a:xfrm>
                <a:off x="5356226" y="2306638"/>
                <a:ext cx="457200" cy="307975"/>
              </a:xfrm>
              <a:custGeom>
                <a:avLst/>
                <a:gdLst>
                  <a:gd name="T0" fmla="*/ 92 w 120"/>
                  <a:gd name="T1" fmla="*/ 30 h 82"/>
                  <a:gd name="T2" fmla="*/ 84 w 120"/>
                  <a:gd name="T3" fmla="*/ 30 h 82"/>
                  <a:gd name="T4" fmla="*/ 84 w 120"/>
                  <a:gd name="T5" fmla="*/ 2 h 82"/>
                  <a:gd name="T6" fmla="*/ 82 w 120"/>
                  <a:gd name="T7" fmla="*/ 0 h 82"/>
                  <a:gd name="T8" fmla="*/ 80 w 120"/>
                  <a:gd name="T9" fmla="*/ 2 h 82"/>
                  <a:gd name="T10" fmla="*/ 80 w 120"/>
                  <a:gd name="T11" fmla="*/ 30 h 82"/>
                  <a:gd name="T12" fmla="*/ 40 w 120"/>
                  <a:gd name="T13" fmla="*/ 30 h 82"/>
                  <a:gd name="T14" fmla="*/ 40 w 120"/>
                  <a:gd name="T15" fmla="*/ 2 h 82"/>
                  <a:gd name="T16" fmla="*/ 39 w 120"/>
                  <a:gd name="T17" fmla="*/ 0 h 82"/>
                  <a:gd name="T18" fmla="*/ 37 w 120"/>
                  <a:gd name="T19" fmla="*/ 0 h 82"/>
                  <a:gd name="T20" fmla="*/ 27 w 120"/>
                  <a:gd name="T21" fmla="*/ 12 h 82"/>
                  <a:gd name="T22" fmla="*/ 27 w 120"/>
                  <a:gd name="T23" fmla="*/ 15 h 82"/>
                  <a:gd name="T24" fmla="*/ 30 w 120"/>
                  <a:gd name="T25" fmla="*/ 15 h 82"/>
                  <a:gd name="T26" fmla="*/ 36 w 120"/>
                  <a:gd name="T27" fmla="*/ 7 h 82"/>
                  <a:gd name="T28" fmla="*/ 36 w 120"/>
                  <a:gd name="T29" fmla="*/ 30 h 82"/>
                  <a:gd name="T30" fmla="*/ 28 w 120"/>
                  <a:gd name="T31" fmla="*/ 30 h 82"/>
                  <a:gd name="T32" fmla="*/ 0 w 120"/>
                  <a:gd name="T33" fmla="*/ 56 h 82"/>
                  <a:gd name="T34" fmla="*/ 28 w 120"/>
                  <a:gd name="T35" fmla="*/ 82 h 82"/>
                  <a:gd name="T36" fmla="*/ 30 w 120"/>
                  <a:gd name="T37" fmla="*/ 80 h 82"/>
                  <a:gd name="T38" fmla="*/ 28 w 120"/>
                  <a:gd name="T39" fmla="*/ 78 h 82"/>
                  <a:gd name="T40" fmla="*/ 4 w 120"/>
                  <a:gd name="T41" fmla="*/ 56 h 82"/>
                  <a:gd name="T42" fmla="*/ 28 w 120"/>
                  <a:gd name="T43" fmla="*/ 34 h 82"/>
                  <a:gd name="T44" fmla="*/ 92 w 120"/>
                  <a:gd name="T45" fmla="*/ 34 h 82"/>
                  <a:gd name="T46" fmla="*/ 116 w 120"/>
                  <a:gd name="T47" fmla="*/ 56 h 82"/>
                  <a:gd name="T48" fmla="*/ 92 w 120"/>
                  <a:gd name="T49" fmla="*/ 78 h 82"/>
                  <a:gd name="T50" fmla="*/ 90 w 120"/>
                  <a:gd name="T51" fmla="*/ 80 h 82"/>
                  <a:gd name="T52" fmla="*/ 92 w 120"/>
                  <a:gd name="T53" fmla="*/ 82 h 82"/>
                  <a:gd name="T54" fmla="*/ 120 w 120"/>
                  <a:gd name="T55" fmla="*/ 56 h 82"/>
                  <a:gd name="T56" fmla="*/ 92 w 120"/>
                  <a:gd name="T57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0" h="82">
                    <a:moveTo>
                      <a:pt x="92" y="30"/>
                    </a:move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4" y="0"/>
                      <a:pt x="82" y="0"/>
                    </a:cubicBezTo>
                    <a:cubicBezTo>
                      <a:pt x="81" y="0"/>
                      <a:pt x="80" y="1"/>
                      <a:pt x="80" y="2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3"/>
                      <a:pt x="26" y="15"/>
                      <a:pt x="27" y="15"/>
                    </a:cubicBezTo>
                    <a:cubicBezTo>
                      <a:pt x="28" y="16"/>
                      <a:pt x="29" y="16"/>
                      <a:pt x="30" y="15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13" y="30"/>
                      <a:pt x="0" y="41"/>
                      <a:pt x="0" y="56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30" y="82"/>
                      <a:pt x="30" y="81"/>
                      <a:pt x="30" y="80"/>
                    </a:cubicBezTo>
                    <a:cubicBezTo>
                      <a:pt x="30" y="79"/>
                      <a:pt x="30" y="78"/>
                      <a:pt x="28" y="78"/>
                    </a:cubicBezTo>
                    <a:cubicBezTo>
                      <a:pt x="15" y="78"/>
                      <a:pt x="4" y="68"/>
                      <a:pt x="4" y="56"/>
                    </a:cubicBezTo>
                    <a:cubicBezTo>
                      <a:pt x="4" y="44"/>
                      <a:pt x="15" y="34"/>
                      <a:pt x="28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6" y="34"/>
                      <a:pt x="116" y="44"/>
                      <a:pt x="116" y="56"/>
                    </a:cubicBezTo>
                    <a:cubicBezTo>
                      <a:pt x="116" y="68"/>
                      <a:pt x="106" y="78"/>
                      <a:pt x="92" y="78"/>
                    </a:cubicBezTo>
                    <a:cubicBezTo>
                      <a:pt x="91" y="78"/>
                      <a:pt x="90" y="79"/>
                      <a:pt x="90" y="80"/>
                    </a:cubicBezTo>
                    <a:cubicBezTo>
                      <a:pt x="90" y="81"/>
                      <a:pt x="91" y="82"/>
                      <a:pt x="92" y="82"/>
                    </a:cubicBezTo>
                    <a:cubicBezTo>
                      <a:pt x="108" y="82"/>
                      <a:pt x="120" y="70"/>
                      <a:pt x="120" y="56"/>
                    </a:cubicBezTo>
                    <a:cubicBezTo>
                      <a:pt x="120" y="41"/>
                      <a:pt x="108" y="30"/>
                      <a:pt x="9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F4AB9B68-6901-6D76-F653-A574314B7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5738" y="2193925"/>
                <a:ext cx="639763" cy="630238"/>
              </a:xfrm>
              <a:custGeom>
                <a:avLst/>
                <a:gdLst>
                  <a:gd name="T0" fmla="*/ 152 w 168"/>
                  <a:gd name="T1" fmla="*/ 0 h 168"/>
                  <a:gd name="T2" fmla="*/ 16 w 168"/>
                  <a:gd name="T3" fmla="*/ 0 h 168"/>
                  <a:gd name="T4" fmla="*/ 0 w 168"/>
                  <a:gd name="T5" fmla="*/ 16 h 168"/>
                  <a:gd name="T6" fmla="*/ 0 w 168"/>
                  <a:gd name="T7" fmla="*/ 152 h 168"/>
                  <a:gd name="T8" fmla="*/ 16 w 168"/>
                  <a:gd name="T9" fmla="*/ 168 h 168"/>
                  <a:gd name="T10" fmla="*/ 152 w 168"/>
                  <a:gd name="T11" fmla="*/ 168 h 168"/>
                  <a:gd name="T12" fmla="*/ 168 w 168"/>
                  <a:gd name="T13" fmla="*/ 152 h 168"/>
                  <a:gd name="T14" fmla="*/ 168 w 168"/>
                  <a:gd name="T15" fmla="*/ 16 h 168"/>
                  <a:gd name="T16" fmla="*/ 152 w 168"/>
                  <a:gd name="T17" fmla="*/ 0 h 168"/>
                  <a:gd name="T18" fmla="*/ 160 w 168"/>
                  <a:gd name="T19" fmla="*/ 152 h 168"/>
                  <a:gd name="T20" fmla="*/ 152 w 168"/>
                  <a:gd name="T21" fmla="*/ 160 h 168"/>
                  <a:gd name="T22" fmla="*/ 16 w 168"/>
                  <a:gd name="T23" fmla="*/ 160 h 168"/>
                  <a:gd name="T24" fmla="*/ 8 w 168"/>
                  <a:gd name="T25" fmla="*/ 152 h 168"/>
                  <a:gd name="T26" fmla="*/ 8 w 168"/>
                  <a:gd name="T27" fmla="*/ 16 h 168"/>
                  <a:gd name="T28" fmla="*/ 16 w 168"/>
                  <a:gd name="T29" fmla="*/ 8 h 168"/>
                  <a:gd name="T30" fmla="*/ 152 w 168"/>
                  <a:gd name="T31" fmla="*/ 8 h 168"/>
                  <a:gd name="T32" fmla="*/ 160 w 168"/>
                  <a:gd name="T33" fmla="*/ 16 h 168"/>
                  <a:gd name="T34" fmla="*/ 160 w 168"/>
                  <a:gd name="T35" fmla="*/ 15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8" h="168">
                    <a:moveTo>
                      <a:pt x="15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1"/>
                      <a:pt x="8" y="168"/>
                      <a:pt x="16" y="168"/>
                    </a:cubicBezTo>
                    <a:cubicBezTo>
                      <a:pt x="152" y="168"/>
                      <a:pt x="152" y="168"/>
                      <a:pt x="152" y="168"/>
                    </a:cubicBezTo>
                    <a:cubicBezTo>
                      <a:pt x="161" y="168"/>
                      <a:pt x="168" y="161"/>
                      <a:pt x="168" y="152"/>
                    </a:cubicBezTo>
                    <a:cubicBezTo>
                      <a:pt x="168" y="16"/>
                      <a:pt x="168" y="16"/>
                      <a:pt x="168" y="16"/>
                    </a:cubicBezTo>
                    <a:cubicBezTo>
                      <a:pt x="168" y="7"/>
                      <a:pt x="161" y="0"/>
                      <a:pt x="152" y="0"/>
                    </a:cubicBezTo>
                    <a:close/>
                    <a:moveTo>
                      <a:pt x="160" y="152"/>
                    </a:moveTo>
                    <a:cubicBezTo>
                      <a:pt x="160" y="156"/>
                      <a:pt x="157" y="160"/>
                      <a:pt x="152" y="160"/>
                    </a:cubicBezTo>
                    <a:cubicBezTo>
                      <a:pt x="16" y="160"/>
                      <a:pt x="16" y="160"/>
                      <a:pt x="16" y="160"/>
                    </a:cubicBezTo>
                    <a:cubicBezTo>
                      <a:pt x="12" y="160"/>
                      <a:pt x="8" y="156"/>
                      <a:pt x="8" y="1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12" y="8"/>
                      <a:pt x="16" y="8"/>
                    </a:cubicBezTo>
                    <a:cubicBezTo>
                      <a:pt x="152" y="8"/>
                      <a:pt x="152" y="8"/>
                      <a:pt x="152" y="8"/>
                    </a:cubicBezTo>
                    <a:cubicBezTo>
                      <a:pt x="157" y="8"/>
                      <a:pt x="160" y="11"/>
                      <a:pt x="160" y="16"/>
                    </a:cubicBezTo>
                    <a:lnTo>
                      <a:pt x="160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31" name="TextBox 266">
              <a:extLst>
                <a:ext uri="{FF2B5EF4-FFF2-40B4-BE49-F238E27FC236}">
                  <a16:creationId xmlns:a16="http://schemas.microsoft.com/office/drawing/2014/main" id="{94D9CA1D-8F7D-FF25-B18C-E832C9A6B37F}"/>
                </a:ext>
              </a:extLst>
            </p:cNvPr>
            <p:cNvSpPr txBox="1"/>
            <p:nvPr/>
          </p:nvSpPr>
          <p:spPr>
            <a:xfrm>
              <a:off x="3581672" y="5176963"/>
              <a:ext cx="10150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 Gateway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6A1744-0F05-3B91-7F98-493359B4C287}"/>
              </a:ext>
            </a:extLst>
          </p:cNvPr>
          <p:cNvGrpSpPr/>
          <p:nvPr/>
        </p:nvGrpSpPr>
        <p:grpSpPr>
          <a:xfrm>
            <a:off x="4315585" y="3190608"/>
            <a:ext cx="898003" cy="632253"/>
            <a:chOff x="4720714" y="4898653"/>
            <a:chExt cx="898003" cy="632253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9D4D9560-9823-6E0D-1A7A-1C934E40D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974" y="4898653"/>
              <a:ext cx="281479" cy="278144"/>
            </a:xfrm>
            <a:custGeom>
              <a:avLst/>
              <a:gdLst>
                <a:gd name="T0" fmla="*/ 88 w 176"/>
                <a:gd name="T1" fmla="*/ 88 h 176"/>
                <a:gd name="T2" fmla="*/ 114 w 176"/>
                <a:gd name="T3" fmla="*/ 88 h 176"/>
                <a:gd name="T4" fmla="*/ 132 w 176"/>
                <a:gd name="T5" fmla="*/ 70 h 176"/>
                <a:gd name="T6" fmla="*/ 132 w 176"/>
                <a:gd name="T7" fmla="*/ 70 h 176"/>
                <a:gd name="T8" fmla="*/ 114 w 176"/>
                <a:gd name="T9" fmla="*/ 52 h 176"/>
                <a:gd name="T10" fmla="*/ 84 w 176"/>
                <a:gd name="T11" fmla="*/ 52 h 176"/>
                <a:gd name="T12" fmla="*/ 84 w 176"/>
                <a:gd name="T13" fmla="*/ 116 h 176"/>
                <a:gd name="T14" fmla="*/ 88 w 176"/>
                <a:gd name="T15" fmla="*/ 116 h 176"/>
                <a:gd name="T16" fmla="*/ 88 w 176"/>
                <a:gd name="T17" fmla="*/ 88 h 176"/>
                <a:gd name="T18" fmla="*/ 88 w 176"/>
                <a:gd name="T19" fmla="*/ 56 h 176"/>
                <a:gd name="T20" fmla="*/ 114 w 176"/>
                <a:gd name="T21" fmla="*/ 56 h 176"/>
                <a:gd name="T22" fmla="*/ 128 w 176"/>
                <a:gd name="T23" fmla="*/ 70 h 176"/>
                <a:gd name="T24" fmla="*/ 114 w 176"/>
                <a:gd name="T25" fmla="*/ 84 h 176"/>
                <a:gd name="T26" fmla="*/ 88 w 176"/>
                <a:gd name="T27" fmla="*/ 84 h 176"/>
                <a:gd name="T28" fmla="*/ 88 w 176"/>
                <a:gd name="T29" fmla="*/ 56 h 176"/>
                <a:gd name="T30" fmla="*/ 88 w 176"/>
                <a:gd name="T31" fmla="*/ 0 h 176"/>
                <a:gd name="T32" fmla="*/ 0 w 176"/>
                <a:gd name="T33" fmla="*/ 88 h 176"/>
                <a:gd name="T34" fmla="*/ 88 w 176"/>
                <a:gd name="T35" fmla="*/ 176 h 176"/>
                <a:gd name="T36" fmla="*/ 176 w 176"/>
                <a:gd name="T37" fmla="*/ 88 h 176"/>
                <a:gd name="T38" fmla="*/ 88 w 176"/>
                <a:gd name="T39" fmla="*/ 0 h 176"/>
                <a:gd name="T40" fmla="*/ 88 w 176"/>
                <a:gd name="T41" fmla="*/ 168 h 176"/>
                <a:gd name="T42" fmla="*/ 8 w 176"/>
                <a:gd name="T43" fmla="*/ 88 h 176"/>
                <a:gd name="T44" fmla="*/ 88 w 176"/>
                <a:gd name="T45" fmla="*/ 8 h 176"/>
                <a:gd name="T46" fmla="*/ 168 w 176"/>
                <a:gd name="T47" fmla="*/ 88 h 176"/>
                <a:gd name="T48" fmla="*/ 88 w 176"/>
                <a:gd name="T49" fmla="*/ 168 h 176"/>
                <a:gd name="T50" fmla="*/ 64 w 176"/>
                <a:gd name="T51" fmla="*/ 52 h 176"/>
                <a:gd name="T52" fmla="*/ 60 w 176"/>
                <a:gd name="T53" fmla="*/ 52 h 176"/>
                <a:gd name="T54" fmla="*/ 60 w 176"/>
                <a:gd name="T55" fmla="*/ 116 h 176"/>
                <a:gd name="T56" fmla="*/ 64 w 176"/>
                <a:gd name="T57" fmla="*/ 116 h 176"/>
                <a:gd name="T58" fmla="*/ 64 w 176"/>
                <a:gd name="T59" fmla="*/ 52 h 176"/>
                <a:gd name="T60" fmla="*/ 88 w 176"/>
                <a:gd name="T61" fmla="*/ 148 h 176"/>
                <a:gd name="T62" fmla="*/ 46 w 176"/>
                <a:gd name="T63" fmla="*/ 131 h 176"/>
                <a:gd name="T64" fmla="*/ 43 w 176"/>
                <a:gd name="T65" fmla="*/ 133 h 176"/>
                <a:gd name="T66" fmla="*/ 88 w 176"/>
                <a:gd name="T67" fmla="*/ 152 h 176"/>
                <a:gd name="T68" fmla="*/ 134 w 176"/>
                <a:gd name="T69" fmla="*/ 133 h 176"/>
                <a:gd name="T70" fmla="*/ 131 w 176"/>
                <a:gd name="T71" fmla="*/ 131 h 176"/>
                <a:gd name="T72" fmla="*/ 88 w 176"/>
                <a:gd name="T73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6">
                  <a:moveTo>
                    <a:pt x="88" y="88"/>
                  </a:moveTo>
                  <a:cubicBezTo>
                    <a:pt x="114" y="88"/>
                    <a:pt x="114" y="88"/>
                    <a:pt x="114" y="88"/>
                  </a:cubicBezTo>
                  <a:cubicBezTo>
                    <a:pt x="124" y="88"/>
                    <a:pt x="132" y="80"/>
                    <a:pt x="132" y="70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0"/>
                    <a:pt x="124" y="52"/>
                    <a:pt x="11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8" y="116"/>
                    <a:pt x="88" y="116"/>
                    <a:pt x="88" y="116"/>
                  </a:cubicBezTo>
                  <a:lnTo>
                    <a:pt x="88" y="88"/>
                  </a:lnTo>
                  <a:close/>
                  <a:moveTo>
                    <a:pt x="88" y="56"/>
                  </a:moveTo>
                  <a:cubicBezTo>
                    <a:pt x="114" y="56"/>
                    <a:pt x="114" y="56"/>
                    <a:pt x="114" y="56"/>
                  </a:cubicBezTo>
                  <a:cubicBezTo>
                    <a:pt x="122" y="56"/>
                    <a:pt x="128" y="62"/>
                    <a:pt x="128" y="70"/>
                  </a:cubicBezTo>
                  <a:cubicBezTo>
                    <a:pt x="128" y="78"/>
                    <a:pt x="122" y="84"/>
                    <a:pt x="114" y="84"/>
                  </a:cubicBezTo>
                  <a:cubicBezTo>
                    <a:pt x="88" y="84"/>
                    <a:pt x="88" y="84"/>
                    <a:pt x="88" y="84"/>
                  </a:cubicBezTo>
                  <a:lnTo>
                    <a:pt x="88" y="56"/>
                  </a:lnTo>
                  <a:close/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3" y="8"/>
                    <a:pt x="168" y="44"/>
                    <a:pt x="168" y="88"/>
                  </a:cubicBezTo>
                  <a:cubicBezTo>
                    <a:pt x="168" y="132"/>
                    <a:pt x="133" y="168"/>
                    <a:pt x="88" y="168"/>
                  </a:cubicBezTo>
                  <a:close/>
                  <a:moveTo>
                    <a:pt x="64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4" y="116"/>
                    <a:pt x="64" y="116"/>
                    <a:pt x="64" y="116"/>
                  </a:cubicBezTo>
                  <a:lnTo>
                    <a:pt x="64" y="52"/>
                  </a:lnTo>
                  <a:close/>
                  <a:moveTo>
                    <a:pt x="88" y="148"/>
                  </a:moveTo>
                  <a:cubicBezTo>
                    <a:pt x="72" y="148"/>
                    <a:pt x="57" y="142"/>
                    <a:pt x="46" y="131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55" y="145"/>
                    <a:pt x="71" y="152"/>
                    <a:pt x="88" y="152"/>
                  </a:cubicBezTo>
                  <a:cubicBezTo>
                    <a:pt x="106" y="152"/>
                    <a:pt x="122" y="145"/>
                    <a:pt x="134" y="133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20" y="142"/>
                    <a:pt x="105" y="148"/>
                    <a:pt x="88" y="1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/>
            </a:p>
          </p:txBody>
        </p:sp>
        <p:sp>
          <p:nvSpPr>
            <p:cNvPr id="33" name="TextBox 266">
              <a:extLst>
                <a:ext uri="{FF2B5EF4-FFF2-40B4-BE49-F238E27FC236}">
                  <a16:creationId xmlns:a16="http://schemas.microsoft.com/office/drawing/2014/main" id="{9163464D-B382-6136-10DB-3A1FDC11FA67}"/>
                </a:ext>
              </a:extLst>
            </p:cNvPr>
            <p:cNvSpPr txBox="1"/>
            <p:nvPr/>
          </p:nvSpPr>
          <p:spPr>
            <a:xfrm>
              <a:off x="4720714" y="5176963"/>
              <a:ext cx="89800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IP(EIP)</a:t>
              </a:r>
            </a:p>
            <a:p>
              <a:pPr algn="ctr">
                <a:buNone/>
              </a:pPr>
              <a:r>
                <a:rPr lang="en-US" altLang="zh-CN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ops.domain.com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9C1D2F-392C-E6E1-700A-C057BD7FB8E2}"/>
              </a:ext>
            </a:extLst>
          </p:cNvPr>
          <p:cNvGrpSpPr/>
          <p:nvPr/>
        </p:nvGrpSpPr>
        <p:grpSpPr>
          <a:xfrm>
            <a:off x="2317949" y="2812596"/>
            <a:ext cx="955710" cy="689557"/>
            <a:chOff x="3599890" y="3887858"/>
            <a:chExt cx="955710" cy="689557"/>
          </a:xfrm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B754BC5-F7DE-6F7F-06EA-3E55ADAAF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880" y="3887858"/>
              <a:ext cx="279721" cy="278401"/>
            </a:xfrm>
            <a:custGeom>
              <a:avLst/>
              <a:gdLst>
                <a:gd name="T0" fmla="*/ 96 w 176"/>
                <a:gd name="T1" fmla="*/ 25 h 176"/>
                <a:gd name="T2" fmla="*/ 80 w 176"/>
                <a:gd name="T3" fmla="*/ 25 h 176"/>
                <a:gd name="T4" fmla="*/ 25 w 176"/>
                <a:gd name="T5" fmla="*/ 95 h 176"/>
                <a:gd name="T6" fmla="*/ 88 w 176"/>
                <a:gd name="T7" fmla="*/ 154 h 176"/>
                <a:gd name="T8" fmla="*/ 151 w 176"/>
                <a:gd name="T9" fmla="*/ 95 h 176"/>
                <a:gd name="T10" fmla="*/ 147 w 176"/>
                <a:gd name="T11" fmla="*/ 91 h 176"/>
                <a:gd name="T12" fmla="*/ 88 w 176"/>
                <a:gd name="T13" fmla="*/ 148 h 176"/>
                <a:gd name="T14" fmla="*/ 29 w 176"/>
                <a:gd name="T15" fmla="*/ 91 h 176"/>
                <a:gd name="T16" fmla="*/ 84 w 176"/>
                <a:gd name="T17" fmla="*/ 29 h 176"/>
                <a:gd name="T18" fmla="*/ 92 w 176"/>
                <a:gd name="T19" fmla="*/ 29 h 176"/>
                <a:gd name="T20" fmla="*/ 147 w 176"/>
                <a:gd name="T21" fmla="*/ 91 h 176"/>
                <a:gd name="T22" fmla="*/ 8 w 176"/>
                <a:gd name="T23" fmla="*/ 56 h 176"/>
                <a:gd name="T24" fmla="*/ 20 w 176"/>
                <a:gd name="T25" fmla="*/ 8 h 176"/>
                <a:gd name="T26" fmla="*/ 60 w 176"/>
                <a:gd name="T27" fmla="*/ 4 h 176"/>
                <a:gd name="T28" fmla="*/ 20 w 176"/>
                <a:gd name="T29" fmla="*/ 0 h 176"/>
                <a:gd name="T30" fmla="*/ 0 w 176"/>
                <a:gd name="T31" fmla="*/ 56 h 176"/>
                <a:gd name="T32" fmla="*/ 156 w 176"/>
                <a:gd name="T33" fmla="*/ 0 h 176"/>
                <a:gd name="T34" fmla="*/ 116 w 176"/>
                <a:gd name="T35" fmla="*/ 4 h 176"/>
                <a:gd name="T36" fmla="*/ 156 w 176"/>
                <a:gd name="T37" fmla="*/ 8 h 176"/>
                <a:gd name="T38" fmla="*/ 168 w 176"/>
                <a:gd name="T39" fmla="*/ 56 h 176"/>
                <a:gd name="T40" fmla="*/ 176 w 176"/>
                <a:gd name="T41" fmla="*/ 56 h 176"/>
                <a:gd name="T42" fmla="*/ 156 w 176"/>
                <a:gd name="T43" fmla="*/ 0 h 176"/>
                <a:gd name="T44" fmla="*/ 168 w 176"/>
                <a:gd name="T45" fmla="*/ 120 h 176"/>
                <a:gd name="T46" fmla="*/ 156 w 176"/>
                <a:gd name="T47" fmla="*/ 168 h 176"/>
                <a:gd name="T48" fmla="*/ 116 w 176"/>
                <a:gd name="T49" fmla="*/ 172 h 176"/>
                <a:gd name="T50" fmla="*/ 156 w 176"/>
                <a:gd name="T51" fmla="*/ 176 h 176"/>
                <a:gd name="T52" fmla="*/ 176 w 176"/>
                <a:gd name="T53" fmla="*/ 120 h 176"/>
                <a:gd name="T54" fmla="*/ 56 w 176"/>
                <a:gd name="T55" fmla="*/ 168 h 176"/>
                <a:gd name="T56" fmla="*/ 8 w 176"/>
                <a:gd name="T57" fmla="*/ 156 h 176"/>
                <a:gd name="T58" fmla="*/ 4 w 176"/>
                <a:gd name="T59" fmla="*/ 116 h 176"/>
                <a:gd name="T60" fmla="*/ 0 w 176"/>
                <a:gd name="T61" fmla="*/ 156 h 176"/>
                <a:gd name="T62" fmla="*/ 56 w 176"/>
                <a:gd name="T63" fmla="*/ 176 h 176"/>
                <a:gd name="T64" fmla="*/ 56 w 176"/>
                <a:gd name="T6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151" y="80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4" y="23"/>
                    <a:pt x="91" y="22"/>
                    <a:pt x="88" y="22"/>
                  </a:cubicBezTo>
                  <a:cubicBezTo>
                    <a:pt x="85" y="22"/>
                    <a:pt x="82" y="23"/>
                    <a:pt x="80" y="25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1" y="84"/>
                    <a:pt x="21" y="90"/>
                    <a:pt x="25" y="95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3" y="152"/>
                    <a:pt x="85" y="154"/>
                    <a:pt x="88" y="154"/>
                  </a:cubicBezTo>
                  <a:cubicBezTo>
                    <a:pt x="91" y="154"/>
                    <a:pt x="93" y="152"/>
                    <a:pt x="95" y="150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5" y="90"/>
                    <a:pt x="155" y="84"/>
                    <a:pt x="151" y="80"/>
                  </a:cubicBezTo>
                  <a:close/>
                  <a:moveTo>
                    <a:pt x="147" y="91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90" y="147"/>
                    <a:pt x="89" y="148"/>
                    <a:pt x="88" y="148"/>
                  </a:cubicBezTo>
                  <a:cubicBezTo>
                    <a:pt x="87" y="148"/>
                    <a:pt x="86" y="147"/>
                    <a:pt x="85" y="146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7" y="89"/>
                    <a:pt x="27" y="86"/>
                    <a:pt x="29" y="8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5" y="28"/>
                    <a:pt x="86" y="27"/>
                    <a:pt x="88" y="27"/>
                  </a:cubicBezTo>
                  <a:cubicBezTo>
                    <a:pt x="90" y="27"/>
                    <a:pt x="91" y="28"/>
                    <a:pt x="92" y="29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9" y="86"/>
                    <a:pt x="149" y="89"/>
                    <a:pt x="147" y="91"/>
                  </a:cubicBezTo>
                  <a:close/>
                  <a:moveTo>
                    <a:pt x="4" y="60"/>
                  </a:moveTo>
                  <a:cubicBezTo>
                    <a:pt x="6" y="60"/>
                    <a:pt x="8" y="58"/>
                    <a:pt x="8" y="5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8" y="8"/>
                    <a:pt x="60" y="6"/>
                    <a:pt x="60" y="4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156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6" y="1"/>
                    <a:pt x="116" y="4"/>
                  </a:cubicBezTo>
                  <a:cubicBezTo>
                    <a:pt x="116" y="6"/>
                    <a:pt x="118" y="8"/>
                    <a:pt x="120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63" y="8"/>
                    <a:pt x="168" y="13"/>
                    <a:pt x="168" y="19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8"/>
                    <a:pt x="170" y="60"/>
                    <a:pt x="172" y="60"/>
                  </a:cubicBezTo>
                  <a:cubicBezTo>
                    <a:pt x="174" y="60"/>
                    <a:pt x="176" y="58"/>
                    <a:pt x="176" y="5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8"/>
                    <a:pt x="167" y="0"/>
                    <a:pt x="156" y="0"/>
                  </a:cubicBezTo>
                  <a:close/>
                  <a:moveTo>
                    <a:pt x="172" y="116"/>
                  </a:moveTo>
                  <a:cubicBezTo>
                    <a:pt x="170" y="116"/>
                    <a:pt x="168" y="117"/>
                    <a:pt x="168" y="120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62"/>
                    <a:pt x="163" y="168"/>
                    <a:pt x="156" y="168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18" y="168"/>
                    <a:pt x="116" y="169"/>
                    <a:pt x="116" y="172"/>
                  </a:cubicBezTo>
                  <a:cubicBezTo>
                    <a:pt x="116" y="174"/>
                    <a:pt x="118" y="176"/>
                    <a:pt x="120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67" y="176"/>
                    <a:pt x="176" y="167"/>
                    <a:pt x="176" y="156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7"/>
                    <a:pt x="174" y="116"/>
                    <a:pt x="172" y="116"/>
                  </a:cubicBezTo>
                  <a:close/>
                  <a:moveTo>
                    <a:pt x="56" y="168"/>
                  </a:moveTo>
                  <a:cubicBezTo>
                    <a:pt x="20" y="168"/>
                    <a:pt x="20" y="168"/>
                    <a:pt x="20" y="168"/>
                  </a:cubicBezTo>
                  <a:cubicBezTo>
                    <a:pt x="13" y="168"/>
                    <a:pt x="8" y="162"/>
                    <a:pt x="8" y="15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17"/>
                    <a:pt x="6" y="116"/>
                    <a:pt x="4" y="116"/>
                  </a:cubicBezTo>
                  <a:cubicBezTo>
                    <a:pt x="2" y="116"/>
                    <a:pt x="0" y="117"/>
                    <a:pt x="0" y="12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9" y="176"/>
                    <a:pt x="20" y="176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8" y="176"/>
                    <a:pt x="60" y="174"/>
                    <a:pt x="60" y="172"/>
                  </a:cubicBezTo>
                  <a:cubicBezTo>
                    <a:pt x="60" y="169"/>
                    <a:pt x="58" y="168"/>
                    <a:pt x="56" y="168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TextBox 102">
              <a:extLst>
                <a:ext uri="{FF2B5EF4-FFF2-40B4-BE49-F238E27FC236}">
                  <a16:creationId xmlns:a16="http://schemas.microsoft.com/office/drawing/2014/main" id="{09F1B1FD-2CE8-D5C5-2613-9D493BFA0498}"/>
                </a:ext>
              </a:extLst>
            </p:cNvPr>
            <p:cNvSpPr txBox="1"/>
            <p:nvPr/>
          </p:nvSpPr>
          <p:spPr>
            <a:xfrm>
              <a:off x="3599890" y="4177305"/>
              <a:ext cx="955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CCE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ops-pods 10.0.32.0/20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ops-services 10.0.64.0/20</a:t>
              </a:r>
              <a:endParaRPr lang="zh-CN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A97B0F-8F9F-4746-43B6-C4BC98503CFF}"/>
              </a:ext>
            </a:extLst>
          </p:cNvPr>
          <p:cNvGrpSpPr/>
          <p:nvPr/>
        </p:nvGrpSpPr>
        <p:grpSpPr>
          <a:xfrm>
            <a:off x="2434564" y="1154620"/>
            <a:ext cx="442750" cy="484689"/>
            <a:chOff x="1901918" y="2831989"/>
            <a:chExt cx="442750" cy="484689"/>
          </a:xfrm>
        </p:grpSpPr>
        <p:sp>
          <p:nvSpPr>
            <p:cNvPr id="38" name="TextBox 266">
              <a:extLst>
                <a:ext uri="{FF2B5EF4-FFF2-40B4-BE49-F238E27FC236}">
                  <a16:creationId xmlns:a16="http://schemas.microsoft.com/office/drawing/2014/main" id="{4161F566-242A-E1D6-7360-D33AFF2D41E1}"/>
                </a:ext>
              </a:extLst>
            </p:cNvPr>
            <p:cNvSpPr txBox="1"/>
            <p:nvPr/>
          </p:nvSpPr>
          <p:spPr>
            <a:xfrm>
              <a:off x="1901918" y="3070457"/>
              <a:ext cx="4427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OBS</a:t>
              </a: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1D526607-F19E-3A44-67AA-10930255CC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743" y="2831989"/>
              <a:ext cx="297100" cy="217733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74 w 176"/>
                <a:gd name="T17" fmla="*/ 88 h 128"/>
                <a:gd name="T18" fmla="*/ 74 w 176"/>
                <a:gd name="T19" fmla="*/ 86 h 128"/>
                <a:gd name="T20" fmla="*/ 52 w 176"/>
                <a:gd name="T21" fmla="*/ 86 h 128"/>
                <a:gd name="T22" fmla="*/ 49 w 176"/>
                <a:gd name="T23" fmla="*/ 86 h 128"/>
                <a:gd name="T24" fmla="*/ 51 w 176"/>
                <a:gd name="T25" fmla="*/ 84 h 128"/>
                <a:gd name="T26" fmla="*/ 83 w 176"/>
                <a:gd name="T27" fmla="*/ 51 h 128"/>
                <a:gd name="T28" fmla="*/ 88 w 176"/>
                <a:gd name="T29" fmla="*/ 49 h 128"/>
                <a:gd name="T30" fmla="*/ 92 w 176"/>
                <a:gd name="T31" fmla="*/ 51 h 128"/>
                <a:gd name="T32" fmla="*/ 124 w 176"/>
                <a:gd name="T33" fmla="*/ 84 h 128"/>
                <a:gd name="T34" fmla="*/ 125 w 176"/>
                <a:gd name="T35" fmla="*/ 86 h 128"/>
                <a:gd name="T36" fmla="*/ 123 w 176"/>
                <a:gd name="T37" fmla="*/ 86 h 128"/>
                <a:gd name="T38" fmla="*/ 102 w 176"/>
                <a:gd name="T39" fmla="*/ 86 h 128"/>
                <a:gd name="T40" fmla="*/ 102 w 176"/>
                <a:gd name="T41" fmla="*/ 88 h 128"/>
                <a:gd name="T42" fmla="*/ 102 w 176"/>
                <a:gd name="T43" fmla="*/ 90 h 128"/>
                <a:gd name="T44" fmla="*/ 102 w 176"/>
                <a:gd name="T45" fmla="*/ 120 h 128"/>
                <a:gd name="T46" fmla="*/ 74 w 176"/>
                <a:gd name="T47" fmla="*/ 120 h 128"/>
                <a:gd name="T48" fmla="*/ 74 w 176"/>
                <a:gd name="T49" fmla="*/ 90 h 128"/>
                <a:gd name="T50" fmla="*/ 74 w 176"/>
                <a:gd name="T51" fmla="*/ 88 h 128"/>
                <a:gd name="T52" fmla="*/ 128 w 176"/>
                <a:gd name="T53" fmla="*/ 120 h 128"/>
                <a:gd name="T54" fmla="*/ 106 w 176"/>
                <a:gd name="T55" fmla="*/ 120 h 128"/>
                <a:gd name="T56" fmla="*/ 106 w 176"/>
                <a:gd name="T57" fmla="*/ 90 h 128"/>
                <a:gd name="T58" fmla="*/ 123 w 176"/>
                <a:gd name="T59" fmla="*/ 90 h 128"/>
                <a:gd name="T60" fmla="*/ 128 w 176"/>
                <a:gd name="T61" fmla="*/ 87 h 128"/>
                <a:gd name="T62" fmla="*/ 126 w 176"/>
                <a:gd name="T63" fmla="*/ 81 h 128"/>
                <a:gd name="T64" fmla="*/ 95 w 176"/>
                <a:gd name="T65" fmla="*/ 48 h 128"/>
                <a:gd name="T66" fmla="*/ 88 w 176"/>
                <a:gd name="T67" fmla="*/ 45 h 128"/>
                <a:gd name="T68" fmla="*/ 87 w 176"/>
                <a:gd name="T69" fmla="*/ 45 h 128"/>
                <a:gd name="T70" fmla="*/ 80 w 176"/>
                <a:gd name="T71" fmla="*/ 48 h 128"/>
                <a:gd name="T72" fmla="*/ 48 w 176"/>
                <a:gd name="T73" fmla="*/ 81 h 128"/>
                <a:gd name="T74" fmla="*/ 46 w 176"/>
                <a:gd name="T75" fmla="*/ 87 h 128"/>
                <a:gd name="T76" fmla="*/ 52 w 176"/>
                <a:gd name="T77" fmla="*/ 90 h 128"/>
                <a:gd name="T78" fmla="*/ 70 w 176"/>
                <a:gd name="T79" fmla="*/ 90 h 128"/>
                <a:gd name="T80" fmla="*/ 70 w 176"/>
                <a:gd name="T81" fmla="*/ 120 h 128"/>
                <a:gd name="T82" fmla="*/ 48 w 176"/>
                <a:gd name="T83" fmla="*/ 120 h 128"/>
                <a:gd name="T84" fmla="*/ 8 w 176"/>
                <a:gd name="T85" fmla="*/ 80 h 128"/>
                <a:gd name="T86" fmla="*/ 43 w 176"/>
                <a:gd name="T87" fmla="*/ 40 h 128"/>
                <a:gd name="T88" fmla="*/ 50 w 176"/>
                <a:gd name="T89" fmla="*/ 35 h 128"/>
                <a:gd name="T90" fmla="*/ 88 w 176"/>
                <a:gd name="T91" fmla="*/ 8 h 128"/>
                <a:gd name="T92" fmla="*/ 125 w 176"/>
                <a:gd name="T93" fmla="*/ 35 h 128"/>
                <a:gd name="T94" fmla="*/ 132 w 176"/>
                <a:gd name="T95" fmla="*/ 40 h 128"/>
                <a:gd name="T96" fmla="*/ 168 w 176"/>
                <a:gd name="T97" fmla="*/ 80 h 128"/>
                <a:gd name="T98" fmla="*/ 128 w 176"/>
                <a:gd name="T9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6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74" y="88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6"/>
                    <a:pt x="50" y="86"/>
                    <a:pt x="49" y="86"/>
                  </a:cubicBezTo>
                  <a:cubicBezTo>
                    <a:pt x="49" y="86"/>
                    <a:pt x="50" y="85"/>
                    <a:pt x="51" y="84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4" y="50"/>
                    <a:pt x="86" y="49"/>
                    <a:pt x="88" y="49"/>
                  </a:cubicBezTo>
                  <a:cubicBezTo>
                    <a:pt x="89" y="49"/>
                    <a:pt x="91" y="50"/>
                    <a:pt x="92" y="51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25" y="85"/>
                    <a:pt x="125" y="86"/>
                    <a:pt x="125" y="86"/>
                  </a:cubicBezTo>
                  <a:cubicBezTo>
                    <a:pt x="125" y="86"/>
                    <a:pt x="124" y="86"/>
                    <a:pt x="123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2" y="90"/>
                    <a:pt x="102" y="90"/>
                    <a:pt x="102" y="9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90"/>
                    <a:pt x="74" y="90"/>
                    <a:pt x="74" y="90"/>
                  </a:cubicBezTo>
                  <a:lnTo>
                    <a:pt x="74" y="88"/>
                  </a:lnTo>
                  <a:close/>
                  <a:moveTo>
                    <a:pt x="128" y="120"/>
                  </a:moveTo>
                  <a:cubicBezTo>
                    <a:pt x="106" y="120"/>
                    <a:pt x="106" y="120"/>
                    <a:pt x="106" y="120"/>
                  </a:cubicBezTo>
                  <a:cubicBezTo>
                    <a:pt x="106" y="90"/>
                    <a:pt x="106" y="90"/>
                    <a:pt x="106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7" y="90"/>
                    <a:pt x="128" y="88"/>
                    <a:pt x="128" y="87"/>
                  </a:cubicBezTo>
                  <a:cubicBezTo>
                    <a:pt x="129" y="86"/>
                    <a:pt x="129" y="84"/>
                    <a:pt x="126" y="8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3" y="47"/>
                    <a:pt x="90" y="45"/>
                    <a:pt x="88" y="45"/>
                  </a:cubicBezTo>
                  <a:cubicBezTo>
                    <a:pt x="88" y="45"/>
                    <a:pt x="88" y="45"/>
                    <a:pt x="87" y="45"/>
                  </a:cubicBezTo>
                  <a:cubicBezTo>
                    <a:pt x="85" y="45"/>
                    <a:pt x="82" y="47"/>
                    <a:pt x="80" y="48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5" y="84"/>
                    <a:pt x="45" y="86"/>
                    <a:pt x="46" y="87"/>
                  </a:cubicBezTo>
                  <a:cubicBezTo>
                    <a:pt x="46" y="88"/>
                    <a:pt x="48" y="90"/>
                    <a:pt x="52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6" y="40"/>
                    <a:pt x="49" y="38"/>
                    <a:pt x="50" y="35"/>
                  </a:cubicBezTo>
                  <a:cubicBezTo>
                    <a:pt x="55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3980E9-8B04-8C1A-BCC2-80304BC4378B}"/>
              </a:ext>
            </a:extLst>
          </p:cNvPr>
          <p:cNvGrpSpPr/>
          <p:nvPr/>
        </p:nvGrpSpPr>
        <p:grpSpPr>
          <a:xfrm>
            <a:off x="876224" y="1790742"/>
            <a:ext cx="436338" cy="480515"/>
            <a:chOff x="1905124" y="4942669"/>
            <a:chExt cx="436338" cy="480515"/>
          </a:xfrm>
        </p:grpSpPr>
        <p:sp>
          <p:nvSpPr>
            <p:cNvPr id="44" name="TextBox 102">
              <a:extLst>
                <a:ext uri="{FF2B5EF4-FFF2-40B4-BE49-F238E27FC236}">
                  <a16:creationId xmlns:a16="http://schemas.microsoft.com/office/drawing/2014/main" id="{FED73867-6C53-C436-A2A1-02FBEC51D307}"/>
                </a:ext>
              </a:extLst>
            </p:cNvPr>
            <p:cNvSpPr txBox="1"/>
            <p:nvPr/>
          </p:nvSpPr>
          <p:spPr>
            <a:xfrm>
              <a:off x="1905124" y="517696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VPC</a:t>
              </a: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AA9D384A-4572-1172-C6C5-E0385660D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57D34CD-B4E1-0A56-AE71-C0435ED9DC56}"/>
              </a:ext>
            </a:extLst>
          </p:cNvPr>
          <p:cNvGrpSpPr/>
          <p:nvPr/>
        </p:nvGrpSpPr>
        <p:grpSpPr>
          <a:xfrm>
            <a:off x="3701133" y="3183621"/>
            <a:ext cx="401071" cy="552090"/>
            <a:chOff x="2937167" y="4871094"/>
            <a:chExt cx="401071" cy="552090"/>
          </a:xfrm>
        </p:grpSpPr>
        <p:sp>
          <p:nvSpPr>
            <p:cNvPr id="47" name="TextBox 266">
              <a:extLst>
                <a:ext uri="{FF2B5EF4-FFF2-40B4-BE49-F238E27FC236}">
                  <a16:creationId xmlns:a16="http://schemas.microsoft.com/office/drawing/2014/main" id="{A3BCFD3C-DCC9-F90F-6AF0-6F866D287839}"/>
                </a:ext>
              </a:extLst>
            </p:cNvPr>
            <p:cNvSpPr txBox="1"/>
            <p:nvPr/>
          </p:nvSpPr>
          <p:spPr>
            <a:xfrm>
              <a:off x="2937167" y="5176963"/>
              <a:ext cx="4010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ELB</a:t>
              </a:r>
              <a:endPara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6EF10617-3B5F-8D66-2910-6C811BA5F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1655" y="4871094"/>
              <a:ext cx="312095" cy="305704"/>
            </a:xfrm>
            <a:custGeom>
              <a:avLst/>
              <a:gdLst>
                <a:gd name="T0" fmla="*/ 164 w 176"/>
                <a:gd name="T1" fmla="*/ 113 h 176"/>
                <a:gd name="T2" fmla="*/ 161 w 176"/>
                <a:gd name="T3" fmla="*/ 114 h 176"/>
                <a:gd name="T4" fmla="*/ 98 w 176"/>
                <a:gd name="T5" fmla="*/ 23 h 176"/>
                <a:gd name="T6" fmla="*/ 102 w 176"/>
                <a:gd name="T7" fmla="*/ 14 h 176"/>
                <a:gd name="T8" fmla="*/ 88 w 176"/>
                <a:gd name="T9" fmla="*/ 0 h 176"/>
                <a:gd name="T10" fmla="*/ 73 w 176"/>
                <a:gd name="T11" fmla="*/ 14 h 176"/>
                <a:gd name="T12" fmla="*/ 77 w 176"/>
                <a:gd name="T13" fmla="*/ 23 h 176"/>
                <a:gd name="T14" fmla="*/ 15 w 176"/>
                <a:gd name="T15" fmla="*/ 114 h 176"/>
                <a:gd name="T16" fmla="*/ 12 w 176"/>
                <a:gd name="T17" fmla="*/ 113 h 176"/>
                <a:gd name="T18" fmla="*/ 0 w 176"/>
                <a:gd name="T19" fmla="*/ 125 h 176"/>
                <a:gd name="T20" fmla="*/ 12 w 176"/>
                <a:gd name="T21" fmla="*/ 136 h 176"/>
                <a:gd name="T22" fmla="*/ 16 w 176"/>
                <a:gd name="T23" fmla="*/ 135 h 176"/>
                <a:gd name="T24" fmla="*/ 74 w 176"/>
                <a:gd name="T25" fmla="*/ 163 h 176"/>
                <a:gd name="T26" fmla="*/ 88 w 176"/>
                <a:gd name="T27" fmla="*/ 176 h 176"/>
                <a:gd name="T28" fmla="*/ 102 w 176"/>
                <a:gd name="T29" fmla="*/ 163 h 176"/>
                <a:gd name="T30" fmla="*/ 159 w 176"/>
                <a:gd name="T31" fmla="*/ 136 h 176"/>
                <a:gd name="T32" fmla="*/ 164 w 176"/>
                <a:gd name="T33" fmla="*/ 136 h 176"/>
                <a:gd name="T34" fmla="*/ 176 w 176"/>
                <a:gd name="T35" fmla="*/ 125 h 176"/>
                <a:gd name="T36" fmla="*/ 164 w 176"/>
                <a:gd name="T37" fmla="*/ 113 h 176"/>
                <a:gd name="T38" fmla="*/ 152 w 176"/>
                <a:gd name="T39" fmla="*/ 125 h 176"/>
                <a:gd name="T40" fmla="*/ 153 w 176"/>
                <a:gd name="T41" fmla="*/ 128 h 176"/>
                <a:gd name="T42" fmla="*/ 99 w 176"/>
                <a:gd name="T43" fmla="*/ 154 h 176"/>
                <a:gd name="T44" fmla="*/ 92 w 176"/>
                <a:gd name="T45" fmla="*/ 149 h 176"/>
                <a:gd name="T46" fmla="*/ 92 w 176"/>
                <a:gd name="T47" fmla="*/ 27 h 176"/>
                <a:gd name="T48" fmla="*/ 95 w 176"/>
                <a:gd name="T49" fmla="*/ 26 h 176"/>
                <a:gd name="T50" fmla="*/ 156 w 176"/>
                <a:gd name="T51" fmla="*/ 116 h 176"/>
                <a:gd name="T52" fmla="*/ 152 w 176"/>
                <a:gd name="T53" fmla="*/ 125 h 176"/>
                <a:gd name="T54" fmla="*/ 81 w 176"/>
                <a:gd name="T55" fmla="*/ 26 h 176"/>
                <a:gd name="T56" fmla="*/ 83 w 176"/>
                <a:gd name="T57" fmla="*/ 27 h 176"/>
                <a:gd name="T58" fmla="*/ 83 w 176"/>
                <a:gd name="T59" fmla="*/ 149 h 176"/>
                <a:gd name="T60" fmla="*/ 76 w 176"/>
                <a:gd name="T61" fmla="*/ 154 h 176"/>
                <a:gd name="T62" fmla="*/ 23 w 176"/>
                <a:gd name="T63" fmla="*/ 128 h 176"/>
                <a:gd name="T64" fmla="*/ 24 w 176"/>
                <a:gd name="T65" fmla="*/ 125 h 176"/>
                <a:gd name="T66" fmla="*/ 19 w 176"/>
                <a:gd name="T67" fmla="*/ 116 h 176"/>
                <a:gd name="T68" fmla="*/ 81 w 176"/>
                <a:gd name="T69" fmla="*/ 26 h 176"/>
                <a:gd name="T70" fmla="*/ 4 w 176"/>
                <a:gd name="T71" fmla="*/ 125 h 176"/>
                <a:gd name="T72" fmla="*/ 12 w 176"/>
                <a:gd name="T73" fmla="*/ 118 h 176"/>
                <a:gd name="T74" fmla="*/ 19 w 176"/>
                <a:gd name="T75" fmla="*/ 125 h 176"/>
                <a:gd name="T76" fmla="*/ 12 w 176"/>
                <a:gd name="T77" fmla="*/ 132 h 176"/>
                <a:gd name="T78" fmla="*/ 4 w 176"/>
                <a:gd name="T79" fmla="*/ 125 h 176"/>
                <a:gd name="T80" fmla="*/ 88 w 176"/>
                <a:gd name="T81" fmla="*/ 171 h 176"/>
                <a:gd name="T82" fmla="*/ 78 w 176"/>
                <a:gd name="T83" fmla="*/ 162 h 176"/>
                <a:gd name="T84" fmla="*/ 88 w 176"/>
                <a:gd name="T85" fmla="*/ 153 h 176"/>
                <a:gd name="T86" fmla="*/ 97 w 176"/>
                <a:gd name="T87" fmla="*/ 162 h 176"/>
                <a:gd name="T88" fmla="*/ 88 w 176"/>
                <a:gd name="T89" fmla="*/ 171 h 176"/>
                <a:gd name="T90" fmla="*/ 164 w 176"/>
                <a:gd name="T91" fmla="*/ 132 h 176"/>
                <a:gd name="T92" fmla="*/ 157 w 176"/>
                <a:gd name="T93" fmla="*/ 125 h 176"/>
                <a:gd name="T94" fmla="*/ 164 w 176"/>
                <a:gd name="T95" fmla="*/ 118 h 176"/>
                <a:gd name="T96" fmla="*/ 171 w 176"/>
                <a:gd name="T97" fmla="*/ 125 h 176"/>
                <a:gd name="T98" fmla="*/ 164 w 176"/>
                <a:gd name="T99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76">
                  <a:moveTo>
                    <a:pt x="164" y="113"/>
                  </a:moveTo>
                  <a:cubicBezTo>
                    <a:pt x="163" y="113"/>
                    <a:pt x="162" y="113"/>
                    <a:pt x="161" y="11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101" y="20"/>
                    <a:pt x="102" y="17"/>
                    <a:pt x="102" y="14"/>
                  </a:cubicBezTo>
                  <a:cubicBezTo>
                    <a:pt x="102" y="6"/>
                    <a:pt x="96" y="0"/>
                    <a:pt x="88" y="0"/>
                  </a:cubicBezTo>
                  <a:cubicBezTo>
                    <a:pt x="80" y="0"/>
                    <a:pt x="73" y="6"/>
                    <a:pt x="73" y="14"/>
                  </a:cubicBezTo>
                  <a:cubicBezTo>
                    <a:pt x="73" y="17"/>
                    <a:pt x="75" y="21"/>
                    <a:pt x="77" y="23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4" y="114"/>
                    <a:pt x="13" y="113"/>
                    <a:pt x="12" y="113"/>
                  </a:cubicBezTo>
                  <a:cubicBezTo>
                    <a:pt x="5" y="113"/>
                    <a:pt x="0" y="118"/>
                    <a:pt x="0" y="125"/>
                  </a:cubicBezTo>
                  <a:cubicBezTo>
                    <a:pt x="0" y="131"/>
                    <a:pt x="5" y="136"/>
                    <a:pt x="12" y="136"/>
                  </a:cubicBezTo>
                  <a:cubicBezTo>
                    <a:pt x="13" y="136"/>
                    <a:pt x="15" y="136"/>
                    <a:pt x="16" y="135"/>
                  </a:cubicBezTo>
                  <a:cubicBezTo>
                    <a:pt x="74" y="163"/>
                    <a:pt x="74" y="163"/>
                    <a:pt x="74" y="163"/>
                  </a:cubicBezTo>
                  <a:cubicBezTo>
                    <a:pt x="74" y="170"/>
                    <a:pt x="80" y="176"/>
                    <a:pt x="88" y="176"/>
                  </a:cubicBezTo>
                  <a:cubicBezTo>
                    <a:pt x="95" y="176"/>
                    <a:pt x="102" y="170"/>
                    <a:pt x="102" y="163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61" y="136"/>
                    <a:pt x="162" y="136"/>
                    <a:pt x="164" y="136"/>
                  </a:cubicBezTo>
                  <a:cubicBezTo>
                    <a:pt x="170" y="136"/>
                    <a:pt x="176" y="131"/>
                    <a:pt x="176" y="125"/>
                  </a:cubicBezTo>
                  <a:cubicBezTo>
                    <a:pt x="176" y="118"/>
                    <a:pt x="170" y="113"/>
                    <a:pt x="164" y="113"/>
                  </a:cubicBezTo>
                  <a:close/>
                  <a:moveTo>
                    <a:pt x="152" y="125"/>
                  </a:moveTo>
                  <a:cubicBezTo>
                    <a:pt x="152" y="126"/>
                    <a:pt x="152" y="127"/>
                    <a:pt x="153" y="128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7" y="151"/>
                    <a:pt x="95" y="150"/>
                    <a:pt x="92" y="149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3" y="26"/>
                    <a:pt x="94" y="26"/>
                    <a:pt x="95" y="2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4" y="118"/>
                    <a:pt x="152" y="121"/>
                    <a:pt x="152" y="125"/>
                  </a:cubicBezTo>
                  <a:close/>
                  <a:moveTo>
                    <a:pt x="81" y="26"/>
                  </a:moveTo>
                  <a:cubicBezTo>
                    <a:pt x="82" y="26"/>
                    <a:pt x="82" y="27"/>
                    <a:pt x="83" y="27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0" y="150"/>
                    <a:pt x="78" y="151"/>
                    <a:pt x="76" y="154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4" y="126"/>
                    <a:pt x="24" y="125"/>
                  </a:cubicBezTo>
                  <a:cubicBezTo>
                    <a:pt x="24" y="121"/>
                    <a:pt x="22" y="118"/>
                    <a:pt x="19" y="116"/>
                  </a:cubicBezTo>
                  <a:lnTo>
                    <a:pt x="81" y="26"/>
                  </a:lnTo>
                  <a:close/>
                  <a:moveTo>
                    <a:pt x="4" y="125"/>
                  </a:moveTo>
                  <a:cubicBezTo>
                    <a:pt x="4" y="121"/>
                    <a:pt x="8" y="118"/>
                    <a:pt x="12" y="118"/>
                  </a:cubicBezTo>
                  <a:cubicBezTo>
                    <a:pt x="16" y="118"/>
                    <a:pt x="19" y="121"/>
                    <a:pt x="19" y="125"/>
                  </a:cubicBezTo>
                  <a:cubicBezTo>
                    <a:pt x="19" y="129"/>
                    <a:pt x="16" y="132"/>
                    <a:pt x="12" y="132"/>
                  </a:cubicBezTo>
                  <a:cubicBezTo>
                    <a:pt x="8" y="132"/>
                    <a:pt x="4" y="129"/>
                    <a:pt x="4" y="125"/>
                  </a:cubicBezTo>
                  <a:close/>
                  <a:moveTo>
                    <a:pt x="88" y="171"/>
                  </a:moveTo>
                  <a:cubicBezTo>
                    <a:pt x="82" y="171"/>
                    <a:pt x="78" y="167"/>
                    <a:pt x="78" y="162"/>
                  </a:cubicBezTo>
                  <a:cubicBezTo>
                    <a:pt x="78" y="157"/>
                    <a:pt x="82" y="153"/>
                    <a:pt x="88" y="153"/>
                  </a:cubicBezTo>
                  <a:cubicBezTo>
                    <a:pt x="93" y="153"/>
                    <a:pt x="97" y="157"/>
                    <a:pt x="97" y="162"/>
                  </a:cubicBezTo>
                  <a:cubicBezTo>
                    <a:pt x="97" y="167"/>
                    <a:pt x="93" y="171"/>
                    <a:pt x="88" y="171"/>
                  </a:cubicBezTo>
                  <a:close/>
                  <a:moveTo>
                    <a:pt x="164" y="132"/>
                  </a:moveTo>
                  <a:cubicBezTo>
                    <a:pt x="160" y="132"/>
                    <a:pt x="157" y="129"/>
                    <a:pt x="157" y="125"/>
                  </a:cubicBezTo>
                  <a:cubicBezTo>
                    <a:pt x="157" y="121"/>
                    <a:pt x="160" y="118"/>
                    <a:pt x="164" y="118"/>
                  </a:cubicBezTo>
                  <a:cubicBezTo>
                    <a:pt x="168" y="118"/>
                    <a:pt x="171" y="121"/>
                    <a:pt x="171" y="125"/>
                  </a:cubicBezTo>
                  <a:cubicBezTo>
                    <a:pt x="171" y="129"/>
                    <a:pt x="168" y="132"/>
                    <a:pt x="164" y="132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01CDFD-C3B8-35A0-AEE9-1A988B9C595B}"/>
              </a:ext>
            </a:extLst>
          </p:cNvPr>
          <p:cNvGrpSpPr/>
          <p:nvPr/>
        </p:nvGrpSpPr>
        <p:grpSpPr>
          <a:xfrm>
            <a:off x="3102237" y="4703346"/>
            <a:ext cx="715260" cy="790821"/>
            <a:chOff x="9933930" y="1433083"/>
            <a:chExt cx="715260" cy="790821"/>
          </a:xfrm>
        </p:grpSpPr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35348F18-D0E7-35C3-7785-A2344CEB6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6939" y="1433083"/>
              <a:ext cx="329239" cy="332360"/>
            </a:xfrm>
            <a:custGeom>
              <a:avLst/>
              <a:gdLst>
                <a:gd name="T0" fmla="*/ 134 w 176"/>
                <a:gd name="T1" fmla="*/ 74 h 177"/>
                <a:gd name="T2" fmla="*/ 124 w 176"/>
                <a:gd name="T3" fmla="*/ 18 h 177"/>
                <a:gd name="T4" fmla="*/ 77 w 176"/>
                <a:gd name="T5" fmla="*/ 3 h 177"/>
                <a:gd name="T6" fmla="*/ 41 w 176"/>
                <a:gd name="T7" fmla="*/ 36 h 177"/>
                <a:gd name="T8" fmla="*/ 10 w 176"/>
                <a:gd name="T9" fmla="*/ 92 h 177"/>
                <a:gd name="T10" fmla="*/ 0 w 176"/>
                <a:gd name="T11" fmla="*/ 142 h 177"/>
                <a:gd name="T12" fmla="*/ 36 w 176"/>
                <a:gd name="T13" fmla="*/ 175 h 177"/>
                <a:gd name="T14" fmla="*/ 57 w 176"/>
                <a:gd name="T15" fmla="*/ 175 h 177"/>
                <a:gd name="T16" fmla="*/ 119 w 176"/>
                <a:gd name="T17" fmla="*/ 175 h 177"/>
                <a:gd name="T18" fmla="*/ 140 w 176"/>
                <a:gd name="T19" fmla="*/ 175 h 177"/>
                <a:gd name="T20" fmla="*/ 176 w 176"/>
                <a:gd name="T21" fmla="*/ 142 h 177"/>
                <a:gd name="T22" fmla="*/ 165 w 176"/>
                <a:gd name="T23" fmla="*/ 92 h 177"/>
                <a:gd name="T24" fmla="*/ 88 w 176"/>
                <a:gd name="T25" fmla="*/ 151 h 177"/>
                <a:gd name="T26" fmla="*/ 57 w 176"/>
                <a:gd name="T27" fmla="*/ 26 h 177"/>
                <a:gd name="T28" fmla="*/ 94 w 176"/>
                <a:gd name="T29" fmla="*/ 11 h 177"/>
                <a:gd name="T30" fmla="*/ 125 w 176"/>
                <a:gd name="T31" fmla="*/ 36 h 177"/>
                <a:gd name="T32" fmla="*/ 95 w 176"/>
                <a:gd name="T33" fmla="*/ 94 h 177"/>
                <a:gd name="T34" fmla="*/ 88 w 176"/>
                <a:gd name="T35" fmla="*/ 91 h 177"/>
                <a:gd name="T36" fmla="*/ 81 w 176"/>
                <a:gd name="T37" fmla="*/ 94 h 177"/>
                <a:gd name="T38" fmla="*/ 51 w 176"/>
                <a:gd name="T39" fmla="*/ 77 h 177"/>
                <a:gd name="T40" fmla="*/ 57 w 176"/>
                <a:gd name="T41" fmla="*/ 26 h 177"/>
                <a:gd name="T42" fmla="*/ 40 w 176"/>
                <a:gd name="T43" fmla="*/ 166 h 177"/>
                <a:gd name="T44" fmla="*/ 9 w 176"/>
                <a:gd name="T45" fmla="*/ 142 h 177"/>
                <a:gd name="T46" fmla="*/ 15 w 176"/>
                <a:gd name="T47" fmla="*/ 100 h 177"/>
                <a:gd name="T48" fmla="*/ 48 w 176"/>
                <a:gd name="T49" fmla="*/ 81 h 177"/>
                <a:gd name="T50" fmla="*/ 79 w 176"/>
                <a:gd name="T51" fmla="*/ 98 h 177"/>
                <a:gd name="T52" fmla="*/ 85 w 176"/>
                <a:gd name="T53" fmla="*/ 110 h 177"/>
                <a:gd name="T54" fmla="*/ 85 w 176"/>
                <a:gd name="T55" fmla="*/ 110 h 177"/>
                <a:gd name="T56" fmla="*/ 52 w 176"/>
                <a:gd name="T57" fmla="*/ 166 h 177"/>
                <a:gd name="T58" fmla="*/ 161 w 176"/>
                <a:gd name="T59" fmla="*/ 152 h 177"/>
                <a:gd name="T60" fmla="*/ 124 w 176"/>
                <a:gd name="T61" fmla="*/ 167 h 177"/>
                <a:gd name="T62" fmla="*/ 90 w 176"/>
                <a:gd name="T63" fmla="*/ 147 h 177"/>
                <a:gd name="T64" fmla="*/ 90 w 176"/>
                <a:gd name="T65" fmla="*/ 110 h 177"/>
                <a:gd name="T66" fmla="*/ 97 w 176"/>
                <a:gd name="T67" fmla="*/ 99 h 177"/>
                <a:gd name="T68" fmla="*/ 127 w 176"/>
                <a:gd name="T69" fmla="*/ 81 h 177"/>
                <a:gd name="T70" fmla="*/ 161 w 176"/>
                <a:gd name="T71" fmla="*/ 100 h 177"/>
                <a:gd name="T72" fmla="*/ 166 w 176"/>
                <a:gd name="T73" fmla="*/ 1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7">
                  <a:moveTo>
                    <a:pt x="165" y="92"/>
                  </a:moveTo>
                  <a:cubicBezTo>
                    <a:pt x="134" y="74"/>
                    <a:pt x="134" y="74"/>
                    <a:pt x="134" y="74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4" y="29"/>
                    <a:pt x="130" y="21"/>
                    <a:pt x="124" y="18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2" y="0"/>
                    <a:pt x="83" y="0"/>
                    <a:pt x="77" y="3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21"/>
                    <a:pt x="41" y="29"/>
                    <a:pt x="41" y="36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4" y="95"/>
                    <a:pt x="0" y="103"/>
                    <a:pt x="0" y="11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9"/>
                    <a:pt x="4" y="157"/>
                    <a:pt x="10" y="160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9" y="176"/>
                    <a:pt x="43" y="177"/>
                    <a:pt x="46" y="177"/>
                  </a:cubicBezTo>
                  <a:cubicBezTo>
                    <a:pt x="50" y="177"/>
                    <a:pt x="53" y="176"/>
                    <a:pt x="57" y="175"/>
                  </a:cubicBezTo>
                  <a:cubicBezTo>
                    <a:pt x="88" y="157"/>
                    <a:pt x="88" y="157"/>
                    <a:pt x="88" y="157"/>
                  </a:cubicBezTo>
                  <a:cubicBezTo>
                    <a:pt x="119" y="175"/>
                    <a:pt x="119" y="175"/>
                    <a:pt x="119" y="175"/>
                  </a:cubicBezTo>
                  <a:cubicBezTo>
                    <a:pt x="122" y="176"/>
                    <a:pt x="126" y="177"/>
                    <a:pt x="130" y="177"/>
                  </a:cubicBezTo>
                  <a:cubicBezTo>
                    <a:pt x="133" y="177"/>
                    <a:pt x="137" y="176"/>
                    <a:pt x="140" y="175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72" y="157"/>
                    <a:pt x="176" y="149"/>
                    <a:pt x="176" y="142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3"/>
                    <a:pt x="171" y="96"/>
                    <a:pt x="165" y="92"/>
                  </a:cubicBezTo>
                  <a:close/>
                  <a:moveTo>
                    <a:pt x="88" y="151"/>
                  </a:moveTo>
                  <a:cubicBezTo>
                    <a:pt x="88" y="151"/>
                    <a:pt x="88" y="151"/>
                    <a:pt x="88" y="151"/>
                  </a:cubicBezTo>
                  <a:cubicBezTo>
                    <a:pt x="88" y="151"/>
                    <a:pt x="88" y="151"/>
                    <a:pt x="88" y="151"/>
                  </a:cubicBezTo>
                  <a:close/>
                  <a:moveTo>
                    <a:pt x="57" y="26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5" y="10"/>
                    <a:pt x="91" y="10"/>
                    <a:pt x="94" y="11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2" y="28"/>
                    <a:pt x="125" y="33"/>
                    <a:pt x="125" y="3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3" y="92"/>
                    <a:pt x="90" y="91"/>
                    <a:pt x="88" y="91"/>
                  </a:cubicBezTo>
                  <a:cubicBezTo>
                    <a:pt x="85" y="91"/>
                    <a:pt x="83" y="92"/>
                    <a:pt x="81" y="94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3"/>
                    <a:pt x="53" y="28"/>
                    <a:pt x="57" y="26"/>
                  </a:cubicBezTo>
                  <a:close/>
                  <a:moveTo>
                    <a:pt x="52" y="166"/>
                  </a:moveTo>
                  <a:cubicBezTo>
                    <a:pt x="49" y="168"/>
                    <a:pt x="43" y="168"/>
                    <a:pt x="40" y="166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2" y="150"/>
                    <a:pt x="9" y="145"/>
                    <a:pt x="9" y="142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9" y="107"/>
                    <a:pt x="12" y="102"/>
                    <a:pt x="15" y="100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9"/>
                    <a:pt x="78" y="100"/>
                    <a:pt x="78" y="101"/>
                  </a:cubicBezTo>
                  <a:cubicBezTo>
                    <a:pt x="78" y="105"/>
                    <a:pt x="81" y="109"/>
                    <a:pt x="85" y="110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5" y="147"/>
                    <a:pt x="85" y="147"/>
                    <a:pt x="85" y="147"/>
                  </a:cubicBezTo>
                  <a:lnTo>
                    <a:pt x="52" y="166"/>
                  </a:lnTo>
                  <a:close/>
                  <a:moveTo>
                    <a:pt x="167" y="142"/>
                  </a:moveTo>
                  <a:cubicBezTo>
                    <a:pt x="167" y="145"/>
                    <a:pt x="164" y="150"/>
                    <a:pt x="161" y="152"/>
                  </a:cubicBezTo>
                  <a:cubicBezTo>
                    <a:pt x="135" y="167"/>
                    <a:pt x="135" y="167"/>
                    <a:pt x="135" y="167"/>
                  </a:cubicBezTo>
                  <a:cubicBezTo>
                    <a:pt x="132" y="168"/>
                    <a:pt x="127" y="168"/>
                    <a:pt x="124" y="16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4" y="109"/>
                    <a:pt x="97" y="105"/>
                    <a:pt x="97" y="101"/>
                  </a:cubicBezTo>
                  <a:cubicBezTo>
                    <a:pt x="97" y="100"/>
                    <a:pt x="97" y="99"/>
                    <a:pt x="97" y="99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3" y="102"/>
                    <a:pt x="166" y="107"/>
                    <a:pt x="166" y="110"/>
                  </a:cubicBezTo>
                  <a:cubicBezTo>
                    <a:pt x="166" y="142"/>
                    <a:pt x="166" y="142"/>
                    <a:pt x="166" y="142"/>
                  </a:cubicBezTo>
                  <a:lnTo>
                    <a:pt x="167" y="14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TextBox 102">
              <a:extLst>
                <a:ext uri="{FF2B5EF4-FFF2-40B4-BE49-F238E27FC236}">
                  <a16:creationId xmlns:a16="http://schemas.microsoft.com/office/drawing/2014/main" id="{5C1E5457-DEB2-8E33-35AE-8F2C23A9F94F}"/>
                </a:ext>
              </a:extLst>
            </p:cNvPr>
            <p:cNvSpPr txBox="1"/>
            <p:nvPr/>
          </p:nvSpPr>
          <p:spPr>
            <a:xfrm>
              <a:off x="9933930" y="1823794"/>
              <a:ext cx="715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RDS</a:t>
              </a:r>
            </a:p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Postgres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3034958-CEDC-545F-66EB-B02D54F1D928}"/>
              </a:ext>
            </a:extLst>
          </p:cNvPr>
          <p:cNvGrpSpPr/>
          <p:nvPr/>
        </p:nvGrpSpPr>
        <p:grpSpPr>
          <a:xfrm>
            <a:off x="1520851" y="2640138"/>
            <a:ext cx="415498" cy="532409"/>
            <a:chOff x="1915544" y="1511221"/>
            <a:chExt cx="415498" cy="532409"/>
          </a:xfrm>
        </p:grpSpPr>
        <p:sp>
          <p:nvSpPr>
            <p:cNvPr id="56" name="TextBox 35">
              <a:extLst>
                <a:ext uri="{FF2B5EF4-FFF2-40B4-BE49-F238E27FC236}">
                  <a16:creationId xmlns:a16="http://schemas.microsoft.com/office/drawing/2014/main" id="{9A4BAD2F-13FA-8353-C768-5E89228678DA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47">
              <a:extLst>
                <a:ext uri="{FF2B5EF4-FFF2-40B4-BE49-F238E27FC236}">
                  <a16:creationId xmlns:a16="http://schemas.microsoft.com/office/drawing/2014/main" id="{ABA13C1B-7288-B0F0-7152-801C613992C0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991A20C4-E1FE-52C6-8A50-1F9D036E4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53A73175-59FD-86D0-7CD0-E57DD400E0C3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E0A87CEA-D50A-D20E-CF4E-0E7F0D036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61" name="Freeform 8">
                <a:extLst>
                  <a:ext uri="{FF2B5EF4-FFF2-40B4-BE49-F238E27FC236}">
                    <a16:creationId xmlns:a16="http://schemas.microsoft.com/office/drawing/2014/main" id="{6C616AC5-2C26-196C-69BF-458B84CCB5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B8B542D-556E-FAA8-637C-7F19227C4DA3}"/>
              </a:ext>
            </a:extLst>
          </p:cNvPr>
          <p:cNvSpPr/>
          <p:nvPr/>
        </p:nvSpPr>
        <p:spPr>
          <a:xfrm>
            <a:off x="959651" y="2299134"/>
            <a:ext cx="3269450" cy="1368033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35">
            <a:extLst>
              <a:ext uri="{FF2B5EF4-FFF2-40B4-BE49-F238E27FC236}">
                <a16:creationId xmlns:a16="http://schemas.microsoft.com/office/drawing/2014/main" id="{C2AAE9E4-CB85-2F4D-EB07-95221503EB49}"/>
              </a:ext>
            </a:extLst>
          </p:cNvPr>
          <p:cNvSpPr txBox="1"/>
          <p:nvPr/>
        </p:nvSpPr>
        <p:spPr>
          <a:xfrm>
            <a:off x="1198732" y="1810052"/>
            <a:ext cx="1119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 10.0.0.0/19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48732AA-C2B1-2626-E867-1F1FB96FB885}"/>
              </a:ext>
            </a:extLst>
          </p:cNvPr>
          <p:cNvGrpSpPr/>
          <p:nvPr/>
        </p:nvGrpSpPr>
        <p:grpSpPr>
          <a:xfrm>
            <a:off x="899484" y="2378050"/>
            <a:ext cx="617478" cy="480515"/>
            <a:chOff x="1814554" y="4942669"/>
            <a:chExt cx="617478" cy="480515"/>
          </a:xfrm>
        </p:grpSpPr>
        <p:sp>
          <p:nvSpPr>
            <p:cNvPr id="65" name="TextBox 102">
              <a:extLst>
                <a:ext uri="{FF2B5EF4-FFF2-40B4-BE49-F238E27FC236}">
                  <a16:creationId xmlns:a16="http://schemas.microsoft.com/office/drawing/2014/main" id="{057BE945-655C-AB7A-9B6E-48AB1B091D04}"/>
                </a:ext>
              </a:extLst>
            </p:cNvPr>
            <p:cNvSpPr txBox="1"/>
            <p:nvPr/>
          </p:nvSpPr>
          <p:spPr>
            <a:xfrm>
              <a:off x="1814554" y="5176963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Subnet</a:t>
              </a: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E1CE8365-9979-19FB-E646-706A7A7A7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67" name="TextBox 35">
            <a:extLst>
              <a:ext uri="{FF2B5EF4-FFF2-40B4-BE49-F238E27FC236}">
                <a16:creationId xmlns:a16="http://schemas.microsoft.com/office/drawing/2014/main" id="{254FB8DD-8871-D242-AE3B-5DAA0A5C2F6A}"/>
              </a:ext>
            </a:extLst>
          </p:cNvPr>
          <p:cNvSpPr txBox="1"/>
          <p:nvPr/>
        </p:nvSpPr>
        <p:spPr>
          <a:xfrm>
            <a:off x="1325229" y="2366040"/>
            <a:ext cx="1640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ops-internal 10.0.0.0/20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3857313-FCF5-EFB7-46C8-993ACAF81A34}"/>
              </a:ext>
            </a:extLst>
          </p:cNvPr>
          <p:cNvGrpSpPr/>
          <p:nvPr/>
        </p:nvGrpSpPr>
        <p:grpSpPr>
          <a:xfrm>
            <a:off x="1812935" y="2830777"/>
            <a:ext cx="415498" cy="532409"/>
            <a:chOff x="1915544" y="1511221"/>
            <a:chExt cx="415498" cy="532409"/>
          </a:xfrm>
        </p:grpSpPr>
        <p:sp>
          <p:nvSpPr>
            <p:cNvPr id="69" name="TextBox 35">
              <a:extLst>
                <a:ext uri="{FF2B5EF4-FFF2-40B4-BE49-F238E27FC236}">
                  <a16:creationId xmlns:a16="http://schemas.microsoft.com/office/drawing/2014/main" id="{3D0EEB81-027B-6A0D-0EB9-E02C73FAB843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0" name="组合 47">
              <a:extLst>
                <a:ext uri="{FF2B5EF4-FFF2-40B4-BE49-F238E27FC236}">
                  <a16:creationId xmlns:a16="http://schemas.microsoft.com/office/drawing/2014/main" id="{9A431184-5932-A0BC-DDAB-B0F7CA979E06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71" name="Oval 5">
                <a:extLst>
                  <a:ext uri="{FF2B5EF4-FFF2-40B4-BE49-F238E27FC236}">
                    <a16:creationId xmlns:a16="http://schemas.microsoft.com/office/drawing/2014/main" id="{BE6806E0-EEE4-66A7-DFE0-19DD6A274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D30B5B94-8FE5-0E9A-8A91-ECF5AAB78E95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4BEC831-4F26-84E8-0A63-89C2165860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37BDD443-76D8-65EF-B416-B337980A70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00E94CF-2589-6D4D-0FF9-32BB30D4319F}"/>
              </a:ext>
            </a:extLst>
          </p:cNvPr>
          <p:cNvGrpSpPr/>
          <p:nvPr/>
        </p:nvGrpSpPr>
        <p:grpSpPr>
          <a:xfrm>
            <a:off x="1518228" y="3136706"/>
            <a:ext cx="415498" cy="532409"/>
            <a:chOff x="1915544" y="1511221"/>
            <a:chExt cx="415498" cy="532409"/>
          </a:xfrm>
        </p:grpSpPr>
        <p:sp>
          <p:nvSpPr>
            <p:cNvPr id="76" name="TextBox 35">
              <a:extLst>
                <a:ext uri="{FF2B5EF4-FFF2-40B4-BE49-F238E27FC236}">
                  <a16:creationId xmlns:a16="http://schemas.microsoft.com/office/drawing/2014/main" id="{787AE392-DE5E-320B-CB7B-C17497267320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47">
              <a:extLst>
                <a:ext uri="{FF2B5EF4-FFF2-40B4-BE49-F238E27FC236}">
                  <a16:creationId xmlns:a16="http://schemas.microsoft.com/office/drawing/2014/main" id="{432DA5DF-7955-C135-4683-714D002786F5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78" name="Oval 5">
                <a:extLst>
                  <a:ext uri="{FF2B5EF4-FFF2-40B4-BE49-F238E27FC236}">
                    <a16:creationId xmlns:a16="http://schemas.microsoft.com/office/drawing/2014/main" id="{ED0B8834-7088-EBEB-412A-E8B324AD5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7F6233E8-F91D-A0AA-4775-95563D683D0E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C1A74432-1684-9BDA-E3A2-971FA01CB4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B27B1F9D-ECD7-DA74-3828-772E88274A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6700F4CC-1BD2-5954-D4B9-6DCF7D87FB2A}"/>
              </a:ext>
            </a:extLst>
          </p:cNvPr>
          <p:cNvSpPr/>
          <p:nvPr/>
        </p:nvSpPr>
        <p:spPr>
          <a:xfrm>
            <a:off x="816490" y="3985915"/>
            <a:ext cx="3564315" cy="1631981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C7AC8A8-CA23-24CA-5DE2-80678B4960D7}"/>
              </a:ext>
            </a:extLst>
          </p:cNvPr>
          <p:cNvGrpSpPr/>
          <p:nvPr/>
        </p:nvGrpSpPr>
        <p:grpSpPr>
          <a:xfrm>
            <a:off x="882456" y="4146442"/>
            <a:ext cx="436338" cy="480515"/>
            <a:chOff x="1905124" y="4942669"/>
            <a:chExt cx="436338" cy="480515"/>
          </a:xfrm>
        </p:grpSpPr>
        <p:sp>
          <p:nvSpPr>
            <p:cNvPr id="107" name="TextBox 102">
              <a:extLst>
                <a:ext uri="{FF2B5EF4-FFF2-40B4-BE49-F238E27FC236}">
                  <a16:creationId xmlns:a16="http://schemas.microsoft.com/office/drawing/2014/main" id="{56D83075-63B3-87E4-F0C1-7ECDA555ED5C}"/>
                </a:ext>
              </a:extLst>
            </p:cNvPr>
            <p:cNvSpPr txBox="1"/>
            <p:nvPr/>
          </p:nvSpPr>
          <p:spPr>
            <a:xfrm>
              <a:off x="1905124" y="517696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VPC</a:t>
              </a:r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5699D65F-1BAB-D348-407B-2E67204796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793100B-E658-2C07-ADCE-F17FB8D0AE14}"/>
              </a:ext>
            </a:extLst>
          </p:cNvPr>
          <p:cNvSpPr/>
          <p:nvPr/>
        </p:nvSpPr>
        <p:spPr>
          <a:xfrm>
            <a:off x="954258" y="4654834"/>
            <a:ext cx="3269450" cy="859861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35">
            <a:extLst>
              <a:ext uri="{FF2B5EF4-FFF2-40B4-BE49-F238E27FC236}">
                <a16:creationId xmlns:a16="http://schemas.microsoft.com/office/drawing/2014/main" id="{BF889CB4-106A-E790-4650-D97483E6615A}"/>
              </a:ext>
            </a:extLst>
          </p:cNvPr>
          <p:cNvSpPr txBox="1"/>
          <p:nvPr/>
        </p:nvSpPr>
        <p:spPr>
          <a:xfrm>
            <a:off x="1231799" y="416575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ops-data 10.0.0.0/19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14BCF17-13AE-E6A7-5F51-641D3BA56E0C}"/>
              </a:ext>
            </a:extLst>
          </p:cNvPr>
          <p:cNvGrpSpPr/>
          <p:nvPr/>
        </p:nvGrpSpPr>
        <p:grpSpPr>
          <a:xfrm>
            <a:off x="933614" y="4730840"/>
            <a:ext cx="617478" cy="480515"/>
            <a:chOff x="1814554" y="4942669"/>
            <a:chExt cx="617478" cy="480515"/>
          </a:xfrm>
        </p:grpSpPr>
        <p:sp>
          <p:nvSpPr>
            <p:cNvPr id="140" name="TextBox 102">
              <a:extLst>
                <a:ext uri="{FF2B5EF4-FFF2-40B4-BE49-F238E27FC236}">
                  <a16:creationId xmlns:a16="http://schemas.microsoft.com/office/drawing/2014/main" id="{080D17A4-7D62-14A3-6353-5E2B430F103A}"/>
                </a:ext>
              </a:extLst>
            </p:cNvPr>
            <p:cNvSpPr txBox="1"/>
            <p:nvPr/>
          </p:nvSpPr>
          <p:spPr>
            <a:xfrm>
              <a:off x="1814554" y="5176963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Subnet</a:t>
              </a:r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949C5E5C-88BA-1B1C-0429-224DB0F31C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42" name="TextBox 35">
            <a:extLst>
              <a:ext uri="{FF2B5EF4-FFF2-40B4-BE49-F238E27FC236}">
                <a16:creationId xmlns:a16="http://schemas.microsoft.com/office/drawing/2014/main" id="{8F9B08FF-68AF-4C2F-DF8D-D2B2FC24D695}"/>
              </a:ext>
            </a:extLst>
          </p:cNvPr>
          <p:cNvSpPr txBox="1"/>
          <p:nvPr/>
        </p:nvSpPr>
        <p:spPr>
          <a:xfrm>
            <a:off x="1359359" y="4718830"/>
            <a:ext cx="1640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ops-internal 10.0.0.0/20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AD3A5E7-3E35-B0C8-87A1-06FE86EF6531}"/>
              </a:ext>
            </a:extLst>
          </p:cNvPr>
          <p:cNvCxnSpPr>
            <a:cxnSpLocks/>
            <a:stCxn id="62" idx="2"/>
            <a:endCxn id="119" idx="0"/>
          </p:cNvCxnSpPr>
          <p:nvPr/>
        </p:nvCxnSpPr>
        <p:spPr>
          <a:xfrm flipH="1">
            <a:off x="2588983" y="3667167"/>
            <a:ext cx="5393" cy="987667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910FAC4-DA53-B0AD-ACC3-D15102C2AF0E}"/>
              </a:ext>
            </a:extLst>
          </p:cNvPr>
          <p:cNvCxnSpPr>
            <a:cxnSpLocks/>
            <a:stCxn id="36" idx="26"/>
            <a:endCxn id="48" idx="8"/>
          </p:cNvCxnSpPr>
          <p:nvPr/>
        </p:nvCxnSpPr>
        <p:spPr>
          <a:xfrm>
            <a:off x="2935660" y="3002415"/>
            <a:ext cx="831240" cy="37748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9D3B5AE-CFF9-4019-02B4-FA7211BBAD16}"/>
              </a:ext>
            </a:extLst>
          </p:cNvPr>
          <p:cNvCxnSpPr>
            <a:cxnSpLocks/>
            <a:endCxn id="32" idx="16"/>
          </p:cNvCxnSpPr>
          <p:nvPr/>
        </p:nvCxnSpPr>
        <p:spPr>
          <a:xfrm flipV="1">
            <a:off x="4039699" y="3329680"/>
            <a:ext cx="584146" cy="4040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2" descr="GitHub Logo and symbol, meaning, history, PNG, brand">
            <a:extLst>
              <a:ext uri="{FF2B5EF4-FFF2-40B4-BE49-F238E27FC236}">
                <a16:creationId xmlns:a16="http://schemas.microsoft.com/office/drawing/2014/main" id="{D6984CA3-B8FB-F55B-0823-D97389F11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r="19248"/>
          <a:stretch/>
        </p:blipFill>
        <p:spPr bwMode="auto">
          <a:xfrm>
            <a:off x="6417087" y="3342657"/>
            <a:ext cx="691549" cy="6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Developer - Free computer icons">
            <a:extLst>
              <a:ext uri="{FF2B5EF4-FFF2-40B4-BE49-F238E27FC236}">
                <a16:creationId xmlns:a16="http://schemas.microsoft.com/office/drawing/2014/main" id="{BB4A3941-9010-F164-4C05-48819E9C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16" y="3342657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6" descr="Writing my first GitHub Action. To write a custom GitHub Action is… | by  Colin But | Medium">
            <a:extLst>
              <a:ext uri="{FF2B5EF4-FFF2-40B4-BE49-F238E27FC236}">
                <a16:creationId xmlns:a16="http://schemas.microsoft.com/office/drawing/2014/main" id="{2B851793-18EF-292F-236F-FF72A3FA7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7248" r="21203" b="5568"/>
          <a:stretch/>
        </p:blipFill>
        <p:spPr bwMode="auto">
          <a:xfrm>
            <a:off x="7595503" y="3342657"/>
            <a:ext cx="851125" cy="6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8" descr="Harbor Logo PNG Vector (SVG) Free Download">
            <a:extLst>
              <a:ext uri="{FF2B5EF4-FFF2-40B4-BE49-F238E27FC236}">
                <a16:creationId xmlns:a16="http://schemas.microsoft.com/office/drawing/2014/main" id="{970B2706-10F9-2762-56AA-055CFF53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97" y="2506637"/>
            <a:ext cx="582375" cy="72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0" descr="Using the Keycloak Accounts Management API | Marcus Povey">
            <a:extLst>
              <a:ext uri="{FF2B5EF4-FFF2-40B4-BE49-F238E27FC236}">
                <a16:creationId xmlns:a16="http://schemas.microsoft.com/office/drawing/2014/main" id="{F2A9CC6E-60D8-CB87-AA3C-4C8B007C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01" y="5005555"/>
            <a:ext cx="740112" cy="7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2" descr="Rancher Brand Guidelines &amp;amp; Resources">
            <a:extLst>
              <a:ext uri="{FF2B5EF4-FFF2-40B4-BE49-F238E27FC236}">
                <a16:creationId xmlns:a16="http://schemas.microsoft.com/office/drawing/2014/main" id="{099DBBAD-7C4D-B6A0-1281-1A7BA0D20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1" t="15388" r="11891" b="14420"/>
          <a:stretch/>
        </p:blipFill>
        <p:spPr bwMode="auto">
          <a:xfrm>
            <a:off x="10206385" y="1404211"/>
            <a:ext cx="1041842" cy="6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14" descr="ArgoCD ApplicationsSet with Helm. This article is for people who are… | by  Maciej Przygrodzki | Medium">
            <a:extLst>
              <a:ext uri="{FF2B5EF4-FFF2-40B4-BE49-F238E27FC236}">
                <a16:creationId xmlns:a16="http://schemas.microsoft.com/office/drawing/2014/main" id="{9D493D9B-285E-9AE3-1D40-CEF54FB4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970" y="3287121"/>
            <a:ext cx="743234" cy="74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What Is Google Workspace And How Does It Impact Your G Suite Account? |  Jones IT">
            <a:extLst>
              <a:ext uri="{FF2B5EF4-FFF2-40B4-BE49-F238E27FC236}">
                <a16:creationId xmlns:a16="http://schemas.microsoft.com/office/drawing/2014/main" id="{A2727158-223C-260C-56E4-80C3E5AD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285" y="5177081"/>
            <a:ext cx="833944" cy="4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75790FD3-0E60-3102-6E75-77CF89468014}"/>
              </a:ext>
            </a:extLst>
          </p:cNvPr>
          <p:cNvSpPr/>
          <p:nvPr/>
        </p:nvSpPr>
        <p:spPr>
          <a:xfrm>
            <a:off x="8664727" y="5063094"/>
            <a:ext cx="3161513" cy="6449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75F6948B-1E8F-9DCB-71E9-6F37005F94EA}"/>
              </a:ext>
            </a:extLst>
          </p:cNvPr>
          <p:cNvCxnSpPr>
            <a:stCxn id="152" idx="3"/>
            <a:endCxn id="154" idx="1"/>
          </p:cNvCxnSpPr>
          <p:nvPr/>
        </p:nvCxnSpPr>
        <p:spPr>
          <a:xfrm>
            <a:off x="7108636" y="3658738"/>
            <a:ext cx="486867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7E123B7F-A15A-22CF-8CBD-CAB68C84F1A4}"/>
              </a:ext>
            </a:extLst>
          </p:cNvPr>
          <p:cNvCxnSpPr>
            <a:cxnSpLocks/>
            <a:stCxn id="154" idx="3"/>
            <a:endCxn id="155" idx="1"/>
          </p:cNvCxnSpPr>
          <p:nvPr/>
        </p:nvCxnSpPr>
        <p:spPr>
          <a:xfrm flipV="1">
            <a:off x="8446628" y="2869111"/>
            <a:ext cx="455369" cy="796020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A79EB7D-BF12-87BC-F021-4B5774119845}"/>
              </a:ext>
            </a:extLst>
          </p:cNvPr>
          <p:cNvSpPr/>
          <p:nvPr/>
        </p:nvSpPr>
        <p:spPr>
          <a:xfrm>
            <a:off x="7429651" y="2393337"/>
            <a:ext cx="1141609" cy="25796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5CB88357-D2AF-250D-4110-0490C57EF391}"/>
              </a:ext>
            </a:extLst>
          </p:cNvPr>
          <p:cNvSpPr/>
          <p:nvPr/>
        </p:nvSpPr>
        <p:spPr>
          <a:xfrm>
            <a:off x="8664727" y="23933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930F8C1-DB09-E08E-7521-3C2541FC45EF}"/>
              </a:ext>
            </a:extLst>
          </p:cNvPr>
          <p:cNvSpPr/>
          <p:nvPr/>
        </p:nvSpPr>
        <p:spPr>
          <a:xfrm>
            <a:off x="9760046" y="2383032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49A086B-DB83-98FA-F920-80BD02E88AC8}"/>
              </a:ext>
            </a:extLst>
          </p:cNvPr>
          <p:cNvSpPr/>
          <p:nvPr/>
        </p:nvSpPr>
        <p:spPr>
          <a:xfrm>
            <a:off x="9754943" y="1381750"/>
            <a:ext cx="207129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676B2623-CD40-BAAC-5DC4-FFB411513926}"/>
              </a:ext>
            </a:extLst>
          </p:cNvPr>
          <p:cNvSpPr/>
          <p:nvPr/>
        </p:nvSpPr>
        <p:spPr>
          <a:xfrm>
            <a:off x="10855459" y="23984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Curved Connector 167">
            <a:extLst>
              <a:ext uri="{FF2B5EF4-FFF2-40B4-BE49-F238E27FC236}">
                <a16:creationId xmlns:a16="http://schemas.microsoft.com/office/drawing/2014/main" id="{0D6A7F76-DF1C-2334-5084-DD325E65749D}"/>
              </a:ext>
            </a:extLst>
          </p:cNvPr>
          <p:cNvCxnSpPr>
            <a:cxnSpLocks/>
            <a:stCxn id="154" idx="3"/>
            <a:endCxn id="158" idx="1"/>
          </p:cNvCxnSpPr>
          <p:nvPr/>
        </p:nvCxnSpPr>
        <p:spPr>
          <a:xfrm flipV="1">
            <a:off x="8446628" y="3658738"/>
            <a:ext cx="1406342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urved Connector 168">
            <a:extLst>
              <a:ext uri="{FF2B5EF4-FFF2-40B4-BE49-F238E27FC236}">
                <a16:creationId xmlns:a16="http://schemas.microsoft.com/office/drawing/2014/main" id="{601EC0AE-0BA5-1FD3-F80C-DE7B6646070B}"/>
              </a:ext>
            </a:extLst>
          </p:cNvPr>
          <p:cNvCxnSpPr>
            <a:cxnSpLocks/>
            <a:stCxn id="153" idx="3"/>
            <a:endCxn id="152" idx="1"/>
          </p:cNvCxnSpPr>
          <p:nvPr/>
        </p:nvCxnSpPr>
        <p:spPr>
          <a:xfrm>
            <a:off x="5888685" y="3594092"/>
            <a:ext cx="528403" cy="64647"/>
          </a:xfrm>
          <a:prstGeom prst="curvedConnector3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599DF51C-0D0B-FBF7-8268-2A8155056F51}"/>
              </a:ext>
            </a:extLst>
          </p:cNvPr>
          <p:cNvSpPr txBox="1"/>
          <p:nvPr/>
        </p:nvSpPr>
        <p:spPr>
          <a:xfrm>
            <a:off x="7531834" y="207255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Integration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CB44BCB-DBBA-5D50-E94F-40FCAF61219F}"/>
              </a:ext>
            </a:extLst>
          </p:cNvPr>
          <p:cNvSpPr txBox="1"/>
          <p:nvPr/>
        </p:nvSpPr>
        <p:spPr>
          <a:xfrm>
            <a:off x="8716790" y="2148042"/>
            <a:ext cx="851125" cy="20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Artifact Repo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74D8CF6-D45C-4DB6-6E74-4467A942DDE5}"/>
              </a:ext>
            </a:extLst>
          </p:cNvPr>
          <p:cNvSpPr txBox="1"/>
          <p:nvPr/>
        </p:nvSpPr>
        <p:spPr>
          <a:xfrm>
            <a:off x="10344761" y="1056978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 Management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3" name="Picture 6" descr="Create a Kubernetes Cluster on GKE">
            <a:extLst>
              <a:ext uri="{FF2B5EF4-FFF2-40B4-BE49-F238E27FC236}">
                <a16:creationId xmlns:a16="http://schemas.microsoft.com/office/drawing/2014/main" id="{14F60D23-4985-7008-7F53-40D6C0F15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8" t="4717" r="18042" b="10585"/>
          <a:stretch/>
        </p:blipFill>
        <p:spPr bwMode="auto">
          <a:xfrm>
            <a:off x="10895994" y="3374980"/>
            <a:ext cx="889712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57A17601-6AAF-F824-6FFF-96AAED200F66}"/>
              </a:ext>
            </a:extLst>
          </p:cNvPr>
          <p:cNvCxnSpPr>
            <a:cxnSpLocks/>
            <a:stCxn id="158" idx="3"/>
            <a:endCxn id="173" idx="1"/>
          </p:cNvCxnSpPr>
          <p:nvPr/>
        </p:nvCxnSpPr>
        <p:spPr>
          <a:xfrm flipV="1">
            <a:off x="10596204" y="3626415"/>
            <a:ext cx="299790" cy="32324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8" descr="NGINX Ingress Controller">
            <a:extLst>
              <a:ext uri="{FF2B5EF4-FFF2-40B4-BE49-F238E27FC236}">
                <a16:creationId xmlns:a16="http://schemas.microsoft.com/office/drawing/2014/main" id="{2E6C07D5-68C8-07BF-AB34-BE0E6BB7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850" y="2448781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6" name="Curved Connector 175">
            <a:extLst>
              <a:ext uri="{FF2B5EF4-FFF2-40B4-BE49-F238E27FC236}">
                <a16:creationId xmlns:a16="http://schemas.microsoft.com/office/drawing/2014/main" id="{7ABF2734-C92C-CF27-A9D3-6AE5B8C9FC92}"/>
              </a:ext>
            </a:extLst>
          </p:cNvPr>
          <p:cNvCxnSpPr>
            <a:cxnSpLocks/>
            <a:stCxn id="173" idx="0"/>
            <a:endCxn id="175" idx="2"/>
          </p:cNvCxnSpPr>
          <p:nvPr/>
        </p:nvCxnSpPr>
        <p:spPr>
          <a:xfrm rot="5400000" flipH="1" flipV="1">
            <a:off x="11200448" y="3037227"/>
            <a:ext cx="478156" cy="197352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BAB6AD1-0A65-30A1-2A06-AAF26866148D}"/>
              </a:ext>
            </a:extLst>
          </p:cNvPr>
          <p:cNvSpPr txBox="1"/>
          <p:nvPr/>
        </p:nvSpPr>
        <p:spPr>
          <a:xfrm>
            <a:off x="9799024" y="2071920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Deployment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A8E738E-A67C-3380-068B-D10962B7727B}"/>
              </a:ext>
            </a:extLst>
          </p:cNvPr>
          <p:cNvSpPr txBox="1"/>
          <p:nvPr/>
        </p:nvSpPr>
        <p:spPr>
          <a:xfrm>
            <a:off x="7832366" y="5268125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Authentication/ Authorization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Picture 10" descr="terraform&quot; Icon - Download for free – Iconduck">
            <a:extLst>
              <a:ext uri="{FF2B5EF4-FFF2-40B4-BE49-F238E27FC236}">
                <a16:creationId xmlns:a16="http://schemas.microsoft.com/office/drawing/2014/main" id="{6EAEF34A-FA94-93BF-8857-537AF6730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77" y="1407900"/>
            <a:ext cx="556165" cy="6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9C0AC2CF-4C07-DCD2-6E10-B4EF5E5636BB}"/>
              </a:ext>
            </a:extLst>
          </p:cNvPr>
          <p:cNvSpPr/>
          <p:nvPr/>
        </p:nvSpPr>
        <p:spPr>
          <a:xfrm>
            <a:off x="7429651" y="1366307"/>
            <a:ext cx="220585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A8C49BA6-B648-9B4C-5F52-8877AB67F8AE}"/>
              </a:ext>
            </a:extLst>
          </p:cNvPr>
          <p:cNvSpPr txBox="1"/>
          <p:nvPr/>
        </p:nvSpPr>
        <p:spPr>
          <a:xfrm>
            <a:off x="8050872" y="103858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Infrastructure as code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2" name="Picture 8" descr="NGINX Ingress Controller">
            <a:extLst>
              <a:ext uri="{FF2B5EF4-FFF2-40B4-BE49-F238E27FC236}">
                <a16:creationId xmlns:a16="http://schemas.microsoft.com/office/drawing/2014/main" id="{66B54CBD-4109-2C6F-EC98-E0D3D982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81" y="3007564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438EF705-1000-EEA2-A3F9-A2E0C04C83F3}"/>
              </a:ext>
            </a:extLst>
          </p:cNvPr>
          <p:cNvCxnSpPr>
            <a:cxnSpLocks/>
            <a:stCxn id="160" idx="2"/>
          </p:cNvCxnSpPr>
          <p:nvPr/>
        </p:nvCxnSpPr>
        <p:spPr>
          <a:xfrm flipV="1">
            <a:off x="10245484" y="5083148"/>
            <a:ext cx="1540222" cy="624893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ED978F9-07ED-0C4C-021B-305671533C5C}"/>
              </a:ext>
            </a:extLst>
          </p:cNvPr>
          <p:cNvCxnSpPr>
            <a:cxnSpLocks/>
            <a:stCxn id="160" idx="0"/>
          </p:cNvCxnSpPr>
          <p:nvPr/>
        </p:nvCxnSpPr>
        <p:spPr>
          <a:xfrm>
            <a:off x="10245484" y="5063094"/>
            <a:ext cx="1580756" cy="644947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144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Bluon – Software Ecosystem</a:t>
            </a: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 descr="Navigating the complex cloud native world | by Malek Kazdaghli | Medium">
            <a:extLst>
              <a:ext uri="{FF2B5EF4-FFF2-40B4-BE49-F238E27FC236}">
                <a16:creationId xmlns:a16="http://schemas.microsoft.com/office/drawing/2014/main" id="{678B787B-E589-BF12-F8E9-50C31BA23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3" r="41086" b="28678"/>
          <a:stretch/>
        </p:blipFill>
        <p:spPr bwMode="auto">
          <a:xfrm>
            <a:off x="2414752" y="2045898"/>
            <a:ext cx="7728689" cy="42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79B15A3-B2A1-8251-AC44-3BEBF9AEC185}"/>
              </a:ext>
            </a:extLst>
          </p:cNvPr>
          <p:cNvSpPr/>
          <p:nvPr/>
        </p:nvSpPr>
        <p:spPr>
          <a:xfrm>
            <a:off x="4585923" y="5225119"/>
            <a:ext cx="592002" cy="592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84687D-1948-F109-B56E-6B196235BAAA}"/>
              </a:ext>
            </a:extLst>
          </p:cNvPr>
          <p:cNvSpPr/>
          <p:nvPr/>
        </p:nvSpPr>
        <p:spPr>
          <a:xfrm>
            <a:off x="8402265" y="2045898"/>
            <a:ext cx="592002" cy="592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96EE4C-171A-594E-02AA-DECDA5322882}"/>
              </a:ext>
            </a:extLst>
          </p:cNvPr>
          <p:cNvSpPr/>
          <p:nvPr/>
        </p:nvSpPr>
        <p:spPr>
          <a:xfrm>
            <a:off x="8870021" y="5649631"/>
            <a:ext cx="320363" cy="320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6E32A1-8129-94B0-18C3-E957F7CB7B93}"/>
              </a:ext>
            </a:extLst>
          </p:cNvPr>
          <p:cNvSpPr/>
          <p:nvPr/>
        </p:nvSpPr>
        <p:spPr>
          <a:xfrm>
            <a:off x="2701505" y="3479566"/>
            <a:ext cx="592002" cy="592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FB543D-616E-2EEE-2A96-B72F826EDA5A}"/>
              </a:ext>
            </a:extLst>
          </p:cNvPr>
          <p:cNvSpPr/>
          <p:nvPr/>
        </p:nvSpPr>
        <p:spPr>
          <a:xfrm>
            <a:off x="6264480" y="2089749"/>
            <a:ext cx="592002" cy="592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53FBD1-C80A-E361-A443-86D26240DDC0}"/>
              </a:ext>
            </a:extLst>
          </p:cNvPr>
          <p:cNvSpPr/>
          <p:nvPr/>
        </p:nvSpPr>
        <p:spPr>
          <a:xfrm>
            <a:off x="4303931" y="5824429"/>
            <a:ext cx="320363" cy="320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oogle Cloud&quot; Icon - Download for free – Iconduck">
            <a:extLst>
              <a:ext uri="{FF2B5EF4-FFF2-40B4-BE49-F238E27FC236}">
                <a16:creationId xmlns:a16="http://schemas.microsoft.com/office/drawing/2014/main" id="{AD2F5B0B-62CC-B171-78ED-79A911B72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57" y="2641533"/>
            <a:ext cx="1041439" cy="83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7E9AA8-E3C7-15F1-160D-19B6C06D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44" y="4248739"/>
            <a:ext cx="1135291" cy="11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85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A20D469-2AB3-4A24-EECB-6813A3F6BDA4}"/>
              </a:ext>
            </a:extLst>
          </p:cNvPr>
          <p:cNvSpPr/>
          <p:nvPr/>
        </p:nvSpPr>
        <p:spPr>
          <a:xfrm>
            <a:off x="810258" y="1630216"/>
            <a:ext cx="3564315" cy="2178682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Demo - Dev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F9283-4F00-8487-4FBF-F3280788BCCA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21BC1-0055-EBF8-6C62-3944D25D57C0}"/>
              </a:ext>
            </a:extLst>
          </p:cNvPr>
          <p:cNvGrpSpPr/>
          <p:nvPr/>
        </p:nvGrpSpPr>
        <p:grpSpPr>
          <a:xfrm>
            <a:off x="1053663" y="2925388"/>
            <a:ext cx="415498" cy="592411"/>
            <a:chOff x="2929953" y="2831989"/>
            <a:chExt cx="415498" cy="592411"/>
          </a:xfrm>
        </p:grpSpPr>
        <p:sp>
          <p:nvSpPr>
            <p:cNvPr id="20" name="TextBox 102">
              <a:extLst>
                <a:ext uri="{FF2B5EF4-FFF2-40B4-BE49-F238E27FC236}">
                  <a16:creationId xmlns:a16="http://schemas.microsoft.com/office/drawing/2014/main" id="{6873628A-B51B-55A3-8FF4-840875EEBFF7}"/>
                </a:ext>
              </a:extLst>
            </p:cNvPr>
            <p:cNvSpPr txBox="1"/>
            <p:nvPr/>
          </p:nvSpPr>
          <p:spPr>
            <a:xfrm>
              <a:off x="2929953" y="3070457"/>
              <a:ext cx="41549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EVS</a:t>
              </a:r>
            </a:p>
            <a:p>
              <a:pPr algn="ctr">
                <a:buNone/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PVC</a:t>
              </a:r>
            </a:p>
          </p:txBody>
        </p:sp>
        <p:grpSp>
          <p:nvGrpSpPr>
            <p:cNvPr id="21" name="组合 88">
              <a:extLst>
                <a:ext uri="{FF2B5EF4-FFF2-40B4-BE49-F238E27FC236}">
                  <a16:creationId xmlns:a16="http://schemas.microsoft.com/office/drawing/2014/main" id="{06FDFE1E-3A09-9512-58B8-C200BA0A9AF5}"/>
                </a:ext>
              </a:extLst>
            </p:cNvPr>
            <p:cNvGrpSpPr/>
            <p:nvPr/>
          </p:nvGrpSpPr>
          <p:grpSpPr>
            <a:xfrm>
              <a:off x="3039756" y="2831989"/>
              <a:ext cx="195893" cy="265220"/>
              <a:chOff x="12787313" y="-376238"/>
              <a:chExt cx="488950" cy="661988"/>
            </a:xfrm>
            <a:solidFill>
              <a:srgbClr val="454545"/>
            </a:solidFill>
          </p:grpSpPr>
          <p:sp>
            <p:nvSpPr>
              <p:cNvPr id="22" name="Oval 31">
                <a:extLst>
                  <a:ext uri="{FF2B5EF4-FFF2-40B4-BE49-F238E27FC236}">
                    <a16:creationId xmlns:a16="http://schemas.microsoft.com/office/drawing/2014/main" id="{25EA0F1C-B43A-6D0A-91CC-7F07BC8CB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7163" y="-307975"/>
                <a:ext cx="44450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3" name="Oval 32">
                <a:extLst>
                  <a:ext uri="{FF2B5EF4-FFF2-40B4-BE49-F238E27FC236}">
                    <a16:creationId xmlns:a16="http://schemas.microsoft.com/office/drawing/2014/main" id="{C5D9F6F4-F2A8-EE49-0803-8D1758C91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076" y="-307975"/>
                <a:ext cx="46038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61F88684-73AA-AEB4-187D-A3907BB390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01613" y="-136525"/>
                <a:ext cx="260350" cy="188913"/>
              </a:xfrm>
              <a:custGeom>
                <a:avLst/>
                <a:gdLst>
                  <a:gd name="T0" fmla="*/ 51 w 68"/>
                  <a:gd name="T1" fmla="*/ 13 h 50"/>
                  <a:gd name="T2" fmla="*/ 34 w 68"/>
                  <a:gd name="T3" fmla="*/ 0 h 50"/>
                  <a:gd name="T4" fmla="*/ 16 w 68"/>
                  <a:gd name="T5" fmla="*/ 13 h 50"/>
                  <a:gd name="T6" fmla="*/ 0 w 68"/>
                  <a:gd name="T7" fmla="*/ 31 h 50"/>
                  <a:gd name="T8" fmla="*/ 18 w 68"/>
                  <a:gd name="T9" fmla="*/ 50 h 50"/>
                  <a:gd name="T10" fmla="*/ 49 w 68"/>
                  <a:gd name="T11" fmla="*/ 50 h 50"/>
                  <a:gd name="T12" fmla="*/ 68 w 68"/>
                  <a:gd name="T13" fmla="*/ 31 h 50"/>
                  <a:gd name="T14" fmla="*/ 51 w 68"/>
                  <a:gd name="T15" fmla="*/ 13 h 50"/>
                  <a:gd name="T16" fmla="*/ 49 w 68"/>
                  <a:gd name="T17" fmla="*/ 46 h 50"/>
                  <a:gd name="T18" fmla="*/ 18 w 68"/>
                  <a:gd name="T19" fmla="*/ 46 h 50"/>
                  <a:gd name="T20" fmla="*/ 4 w 68"/>
                  <a:gd name="T21" fmla="*/ 31 h 50"/>
                  <a:gd name="T22" fmla="*/ 17 w 68"/>
                  <a:gd name="T23" fmla="*/ 17 h 50"/>
                  <a:gd name="T24" fmla="*/ 20 w 68"/>
                  <a:gd name="T25" fmla="*/ 14 h 50"/>
                  <a:gd name="T26" fmla="*/ 34 w 68"/>
                  <a:gd name="T27" fmla="*/ 4 h 50"/>
                  <a:gd name="T28" fmla="*/ 47 w 68"/>
                  <a:gd name="T29" fmla="*/ 14 h 50"/>
                  <a:gd name="T30" fmla="*/ 51 w 68"/>
                  <a:gd name="T31" fmla="*/ 17 h 50"/>
                  <a:gd name="T32" fmla="*/ 64 w 68"/>
                  <a:gd name="T33" fmla="*/ 31 h 50"/>
                  <a:gd name="T34" fmla="*/ 49 w 68"/>
                  <a:gd name="T35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50">
                    <a:moveTo>
                      <a:pt x="51" y="13"/>
                    </a:moveTo>
                    <a:cubicBezTo>
                      <a:pt x="49" y="5"/>
                      <a:pt x="42" y="0"/>
                      <a:pt x="34" y="0"/>
                    </a:cubicBezTo>
                    <a:cubicBezTo>
                      <a:pt x="25" y="0"/>
                      <a:pt x="19" y="5"/>
                      <a:pt x="16" y="13"/>
                    </a:cubicBezTo>
                    <a:cubicBezTo>
                      <a:pt x="7" y="14"/>
                      <a:pt x="0" y="21"/>
                      <a:pt x="0" y="31"/>
                    </a:cubicBezTo>
                    <a:cubicBezTo>
                      <a:pt x="0" y="41"/>
                      <a:pt x="8" y="50"/>
                      <a:pt x="18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59" y="50"/>
                      <a:pt x="68" y="41"/>
                      <a:pt x="68" y="31"/>
                    </a:cubicBezTo>
                    <a:cubicBezTo>
                      <a:pt x="68" y="21"/>
                      <a:pt x="60" y="14"/>
                      <a:pt x="51" y="13"/>
                    </a:cubicBezTo>
                    <a:close/>
                    <a:moveTo>
                      <a:pt x="49" y="46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0" y="46"/>
                      <a:pt x="4" y="39"/>
                      <a:pt x="4" y="31"/>
                    </a:cubicBezTo>
                    <a:cubicBezTo>
                      <a:pt x="4" y="24"/>
                      <a:pt x="9" y="17"/>
                      <a:pt x="17" y="17"/>
                    </a:cubicBezTo>
                    <a:cubicBezTo>
                      <a:pt x="18" y="16"/>
                      <a:pt x="19" y="15"/>
                      <a:pt x="20" y="14"/>
                    </a:cubicBezTo>
                    <a:cubicBezTo>
                      <a:pt x="22" y="8"/>
                      <a:pt x="27" y="4"/>
                      <a:pt x="34" y="4"/>
                    </a:cubicBezTo>
                    <a:cubicBezTo>
                      <a:pt x="40" y="4"/>
                      <a:pt x="45" y="8"/>
                      <a:pt x="47" y="14"/>
                    </a:cubicBezTo>
                    <a:cubicBezTo>
                      <a:pt x="48" y="15"/>
                      <a:pt x="49" y="16"/>
                      <a:pt x="51" y="17"/>
                    </a:cubicBezTo>
                    <a:cubicBezTo>
                      <a:pt x="58" y="17"/>
                      <a:pt x="64" y="24"/>
                      <a:pt x="64" y="31"/>
                    </a:cubicBezTo>
                    <a:cubicBezTo>
                      <a:pt x="64" y="39"/>
                      <a:pt x="57" y="46"/>
                      <a:pt x="4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3CA346BC-5F58-D8A2-03DD-B82E12E01E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87313" y="-376238"/>
                <a:ext cx="488950" cy="661988"/>
              </a:xfrm>
              <a:custGeom>
                <a:avLst/>
                <a:gdLst>
                  <a:gd name="T0" fmla="*/ 104 w 128"/>
                  <a:gd name="T1" fmla="*/ 0 h 176"/>
                  <a:gd name="T2" fmla="*/ 24 w 128"/>
                  <a:gd name="T3" fmla="*/ 0 h 176"/>
                  <a:gd name="T4" fmla="*/ 0 w 128"/>
                  <a:gd name="T5" fmla="*/ 24 h 176"/>
                  <a:gd name="T6" fmla="*/ 0 w 128"/>
                  <a:gd name="T7" fmla="*/ 152 h 176"/>
                  <a:gd name="T8" fmla="*/ 24 w 128"/>
                  <a:gd name="T9" fmla="*/ 176 h 176"/>
                  <a:gd name="T10" fmla="*/ 104 w 128"/>
                  <a:gd name="T11" fmla="*/ 176 h 176"/>
                  <a:gd name="T12" fmla="*/ 128 w 128"/>
                  <a:gd name="T13" fmla="*/ 152 h 176"/>
                  <a:gd name="T14" fmla="*/ 128 w 128"/>
                  <a:gd name="T15" fmla="*/ 24 h 176"/>
                  <a:gd name="T16" fmla="*/ 104 w 128"/>
                  <a:gd name="T17" fmla="*/ 0 h 176"/>
                  <a:gd name="T18" fmla="*/ 119 w 128"/>
                  <a:gd name="T19" fmla="*/ 152 h 176"/>
                  <a:gd name="T20" fmla="*/ 104 w 128"/>
                  <a:gd name="T21" fmla="*/ 168 h 176"/>
                  <a:gd name="T22" fmla="*/ 24 w 128"/>
                  <a:gd name="T23" fmla="*/ 168 h 176"/>
                  <a:gd name="T24" fmla="*/ 8 w 128"/>
                  <a:gd name="T25" fmla="*/ 152 h 176"/>
                  <a:gd name="T26" fmla="*/ 8 w 128"/>
                  <a:gd name="T27" fmla="*/ 24 h 176"/>
                  <a:gd name="T28" fmla="*/ 24 w 128"/>
                  <a:gd name="T29" fmla="*/ 8 h 176"/>
                  <a:gd name="T30" fmla="*/ 104 w 128"/>
                  <a:gd name="T31" fmla="*/ 8 h 176"/>
                  <a:gd name="T32" fmla="*/ 119 w 128"/>
                  <a:gd name="T33" fmla="*/ 24 h 176"/>
                  <a:gd name="T34" fmla="*/ 119 w 128"/>
                  <a:gd name="T35" fmla="*/ 15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8" h="176">
                    <a:moveTo>
                      <a:pt x="10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0" y="176"/>
                      <a:pt x="24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7" y="176"/>
                      <a:pt x="128" y="165"/>
                      <a:pt x="128" y="15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28" y="11"/>
                      <a:pt x="117" y="0"/>
                      <a:pt x="104" y="0"/>
                    </a:cubicBezTo>
                    <a:close/>
                    <a:moveTo>
                      <a:pt x="119" y="152"/>
                    </a:moveTo>
                    <a:cubicBezTo>
                      <a:pt x="119" y="161"/>
                      <a:pt x="112" y="168"/>
                      <a:pt x="104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12" y="8"/>
                      <a:pt x="119" y="15"/>
                      <a:pt x="119" y="24"/>
                    </a:cubicBezTo>
                    <a:lnTo>
                      <a:pt x="119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88AC7-D5F4-9F87-45A5-F0CB29E5C590}"/>
              </a:ext>
            </a:extLst>
          </p:cNvPr>
          <p:cNvGrpSpPr/>
          <p:nvPr/>
        </p:nvGrpSpPr>
        <p:grpSpPr>
          <a:xfrm>
            <a:off x="3102237" y="2108225"/>
            <a:ext cx="1015021" cy="498379"/>
            <a:chOff x="3581672" y="4924805"/>
            <a:chExt cx="1015021" cy="498379"/>
          </a:xfrm>
        </p:grpSpPr>
        <p:grpSp>
          <p:nvGrpSpPr>
            <p:cNvPr id="26" name="组合 29">
              <a:extLst>
                <a:ext uri="{FF2B5EF4-FFF2-40B4-BE49-F238E27FC236}">
                  <a16:creationId xmlns:a16="http://schemas.microsoft.com/office/drawing/2014/main" id="{51119BC1-E291-1D09-0D34-89D30CCC27E1}"/>
                </a:ext>
              </a:extLst>
            </p:cNvPr>
            <p:cNvGrpSpPr/>
            <p:nvPr/>
          </p:nvGrpSpPr>
          <p:grpSpPr>
            <a:xfrm>
              <a:off x="3961282" y="4924805"/>
              <a:ext cx="255800" cy="251992"/>
              <a:chOff x="5265738" y="2193925"/>
              <a:chExt cx="639763" cy="6302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909A0433-219C-7C5C-BCB9-A2D9BC9388B8}"/>
                  </a:ext>
                </a:extLst>
              </p:cNvPr>
              <p:cNvSpPr/>
              <p:nvPr/>
            </p:nvSpPr>
            <p:spPr bwMode="auto">
              <a:xfrm>
                <a:off x="5661026" y="2562225"/>
                <a:ext cx="57150" cy="149225"/>
              </a:xfrm>
              <a:custGeom>
                <a:avLst/>
                <a:gdLst>
                  <a:gd name="T0" fmla="*/ 11 w 15"/>
                  <a:gd name="T1" fmla="*/ 24 h 40"/>
                  <a:gd name="T2" fmla="*/ 4 w 15"/>
                  <a:gd name="T3" fmla="*/ 32 h 40"/>
                  <a:gd name="T4" fmla="*/ 4 w 15"/>
                  <a:gd name="T5" fmla="*/ 2 h 40"/>
                  <a:gd name="T6" fmla="*/ 2 w 15"/>
                  <a:gd name="T7" fmla="*/ 0 h 40"/>
                  <a:gd name="T8" fmla="*/ 0 w 15"/>
                  <a:gd name="T9" fmla="*/ 2 h 40"/>
                  <a:gd name="T10" fmla="*/ 0 w 15"/>
                  <a:gd name="T11" fmla="*/ 38 h 40"/>
                  <a:gd name="T12" fmla="*/ 2 w 15"/>
                  <a:gd name="T13" fmla="*/ 40 h 40"/>
                  <a:gd name="T14" fmla="*/ 2 w 15"/>
                  <a:gd name="T15" fmla="*/ 40 h 40"/>
                  <a:gd name="T16" fmla="*/ 4 w 15"/>
                  <a:gd name="T17" fmla="*/ 39 h 40"/>
                  <a:gd name="T18" fmla="*/ 14 w 15"/>
                  <a:gd name="T19" fmla="*/ 27 h 40"/>
                  <a:gd name="T20" fmla="*/ 14 w 15"/>
                  <a:gd name="T21" fmla="*/ 24 h 40"/>
                  <a:gd name="T22" fmla="*/ 11 w 15"/>
                  <a:gd name="T23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40">
                    <a:moveTo>
                      <a:pt x="11" y="24"/>
                    </a:moveTo>
                    <a:cubicBezTo>
                      <a:pt x="4" y="32"/>
                      <a:pt x="4" y="32"/>
                      <a:pt x="4" y="3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40"/>
                      <a:pt x="4" y="39"/>
                      <a:pt x="4" y="39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6"/>
                      <a:pt x="15" y="25"/>
                      <a:pt x="14" y="24"/>
                    </a:cubicBezTo>
                    <a:cubicBezTo>
                      <a:pt x="13" y="23"/>
                      <a:pt x="12" y="24"/>
                      <a:pt x="11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0F4AC7D3-D307-CCC0-DDFF-7729785690DA}"/>
                  </a:ext>
                </a:extLst>
              </p:cNvPr>
              <p:cNvSpPr/>
              <p:nvPr/>
            </p:nvSpPr>
            <p:spPr bwMode="auto">
              <a:xfrm>
                <a:off x="5494338" y="2562225"/>
                <a:ext cx="14288" cy="149225"/>
              </a:xfrm>
              <a:custGeom>
                <a:avLst/>
                <a:gdLst>
                  <a:gd name="T0" fmla="*/ 2 w 4"/>
                  <a:gd name="T1" fmla="*/ 0 h 40"/>
                  <a:gd name="T2" fmla="*/ 0 w 4"/>
                  <a:gd name="T3" fmla="*/ 2 h 40"/>
                  <a:gd name="T4" fmla="*/ 0 w 4"/>
                  <a:gd name="T5" fmla="*/ 38 h 40"/>
                  <a:gd name="T6" fmla="*/ 2 w 4"/>
                  <a:gd name="T7" fmla="*/ 40 h 40"/>
                  <a:gd name="T8" fmla="*/ 4 w 4"/>
                  <a:gd name="T9" fmla="*/ 38 h 40"/>
                  <a:gd name="T10" fmla="*/ 4 w 4"/>
                  <a:gd name="T11" fmla="*/ 2 h 40"/>
                  <a:gd name="T12" fmla="*/ 2 w 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39916FA5-181A-7F69-2DCF-E3C1E120DE31}"/>
                  </a:ext>
                </a:extLst>
              </p:cNvPr>
              <p:cNvSpPr/>
              <p:nvPr/>
            </p:nvSpPr>
            <p:spPr bwMode="auto">
              <a:xfrm>
                <a:off x="5356226" y="2306638"/>
                <a:ext cx="457200" cy="307975"/>
              </a:xfrm>
              <a:custGeom>
                <a:avLst/>
                <a:gdLst>
                  <a:gd name="T0" fmla="*/ 92 w 120"/>
                  <a:gd name="T1" fmla="*/ 30 h 82"/>
                  <a:gd name="T2" fmla="*/ 84 w 120"/>
                  <a:gd name="T3" fmla="*/ 30 h 82"/>
                  <a:gd name="T4" fmla="*/ 84 w 120"/>
                  <a:gd name="T5" fmla="*/ 2 h 82"/>
                  <a:gd name="T6" fmla="*/ 82 w 120"/>
                  <a:gd name="T7" fmla="*/ 0 h 82"/>
                  <a:gd name="T8" fmla="*/ 80 w 120"/>
                  <a:gd name="T9" fmla="*/ 2 h 82"/>
                  <a:gd name="T10" fmla="*/ 80 w 120"/>
                  <a:gd name="T11" fmla="*/ 30 h 82"/>
                  <a:gd name="T12" fmla="*/ 40 w 120"/>
                  <a:gd name="T13" fmla="*/ 30 h 82"/>
                  <a:gd name="T14" fmla="*/ 40 w 120"/>
                  <a:gd name="T15" fmla="*/ 2 h 82"/>
                  <a:gd name="T16" fmla="*/ 39 w 120"/>
                  <a:gd name="T17" fmla="*/ 0 h 82"/>
                  <a:gd name="T18" fmla="*/ 37 w 120"/>
                  <a:gd name="T19" fmla="*/ 0 h 82"/>
                  <a:gd name="T20" fmla="*/ 27 w 120"/>
                  <a:gd name="T21" fmla="*/ 12 h 82"/>
                  <a:gd name="T22" fmla="*/ 27 w 120"/>
                  <a:gd name="T23" fmla="*/ 15 h 82"/>
                  <a:gd name="T24" fmla="*/ 30 w 120"/>
                  <a:gd name="T25" fmla="*/ 15 h 82"/>
                  <a:gd name="T26" fmla="*/ 36 w 120"/>
                  <a:gd name="T27" fmla="*/ 7 h 82"/>
                  <a:gd name="T28" fmla="*/ 36 w 120"/>
                  <a:gd name="T29" fmla="*/ 30 h 82"/>
                  <a:gd name="T30" fmla="*/ 28 w 120"/>
                  <a:gd name="T31" fmla="*/ 30 h 82"/>
                  <a:gd name="T32" fmla="*/ 0 w 120"/>
                  <a:gd name="T33" fmla="*/ 56 h 82"/>
                  <a:gd name="T34" fmla="*/ 28 w 120"/>
                  <a:gd name="T35" fmla="*/ 82 h 82"/>
                  <a:gd name="T36" fmla="*/ 30 w 120"/>
                  <a:gd name="T37" fmla="*/ 80 h 82"/>
                  <a:gd name="T38" fmla="*/ 28 w 120"/>
                  <a:gd name="T39" fmla="*/ 78 h 82"/>
                  <a:gd name="T40" fmla="*/ 4 w 120"/>
                  <a:gd name="T41" fmla="*/ 56 h 82"/>
                  <a:gd name="T42" fmla="*/ 28 w 120"/>
                  <a:gd name="T43" fmla="*/ 34 h 82"/>
                  <a:gd name="T44" fmla="*/ 92 w 120"/>
                  <a:gd name="T45" fmla="*/ 34 h 82"/>
                  <a:gd name="T46" fmla="*/ 116 w 120"/>
                  <a:gd name="T47" fmla="*/ 56 h 82"/>
                  <a:gd name="T48" fmla="*/ 92 w 120"/>
                  <a:gd name="T49" fmla="*/ 78 h 82"/>
                  <a:gd name="T50" fmla="*/ 90 w 120"/>
                  <a:gd name="T51" fmla="*/ 80 h 82"/>
                  <a:gd name="T52" fmla="*/ 92 w 120"/>
                  <a:gd name="T53" fmla="*/ 82 h 82"/>
                  <a:gd name="T54" fmla="*/ 120 w 120"/>
                  <a:gd name="T55" fmla="*/ 56 h 82"/>
                  <a:gd name="T56" fmla="*/ 92 w 120"/>
                  <a:gd name="T57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0" h="82">
                    <a:moveTo>
                      <a:pt x="92" y="30"/>
                    </a:move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4" y="0"/>
                      <a:pt x="82" y="0"/>
                    </a:cubicBezTo>
                    <a:cubicBezTo>
                      <a:pt x="81" y="0"/>
                      <a:pt x="80" y="1"/>
                      <a:pt x="80" y="2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3"/>
                      <a:pt x="26" y="15"/>
                      <a:pt x="27" y="15"/>
                    </a:cubicBezTo>
                    <a:cubicBezTo>
                      <a:pt x="28" y="16"/>
                      <a:pt x="29" y="16"/>
                      <a:pt x="30" y="15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13" y="30"/>
                      <a:pt x="0" y="41"/>
                      <a:pt x="0" y="56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30" y="82"/>
                      <a:pt x="30" y="81"/>
                      <a:pt x="30" y="80"/>
                    </a:cubicBezTo>
                    <a:cubicBezTo>
                      <a:pt x="30" y="79"/>
                      <a:pt x="30" y="78"/>
                      <a:pt x="28" y="78"/>
                    </a:cubicBezTo>
                    <a:cubicBezTo>
                      <a:pt x="15" y="78"/>
                      <a:pt x="4" y="68"/>
                      <a:pt x="4" y="56"/>
                    </a:cubicBezTo>
                    <a:cubicBezTo>
                      <a:pt x="4" y="44"/>
                      <a:pt x="15" y="34"/>
                      <a:pt x="28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6" y="34"/>
                      <a:pt x="116" y="44"/>
                      <a:pt x="116" y="56"/>
                    </a:cubicBezTo>
                    <a:cubicBezTo>
                      <a:pt x="116" y="68"/>
                      <a:pt x="106" y="78"/>
                      <a:pt x="92" y="78"/>
                    </a:cubicBezTo>
                    <a:cubicBezTo>
                      <a:pt x="91" y="78"/>
                      <a:pt x="90" y="79"/>
                      <a:pt x="90" y="80"/>
                    </a:cubicBezTo>
                    <a:cubicBezTo>
                      <a:pt x="90" y="81"/>
                      <a:pt x="91" y="82"/>
                      <a:pt x="92" y="82"/>
                    </a:cubicBezTo>
                    <a:cubicBezTo>
                      <a:pt x="108" y="82"/>
                      <a:pt x="120" y="70"/>
                      <a:pt x="120" y="56"/>
                    </a:cubicBezTo>
                    <a:cubicBezTo>
                      <a:pt x="120" y="41"/>
                      <a:pt x="108" y="30"/>
                      <a:pt x="9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F4AB9B68-6901-6D76-F653-A574314B7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5738" y="2193925"/>
                <a:ext cx="639763" cy="630238"/>
              </a:xfrm>
              <a:custGeom>
                <a:avLst/>
                <a:gdLst>
                  <a:gd name="T0" fmla="*/ 152 w 168"/>
                  <a:gd name="T1" fmla="*/ 0 h 168"/>
                  <a:gd name="T2" fmla="*/ 16 w 168"/>
                  <a:gd name="T3" fmla="*/ 0 h 168"/>
                  <a:gd name="T4" fmla="*/ 0 w 168"/>
                  <a:gd name="T5" fmla="*/ 16 h 168"/>
                  <a:gd name="T6" fmla="*/ 0 w 168"/>
                  <a:gd name="T7" fmla="*/ 152 h 168"/>
                  <a:gd name="T8" fmla="*/ 16 w 168"/>
                  <a:gd name="T9" fmla="*/ 168 h 168"/>
                  <a:gd name="T10" fmla="*/ 152 w 168"/>
                  <a:gd name="T11" fmla="*/ 168 h 168"/>
                  <a:gd name="T12" fmla="*/ 168 w 168"/>
                  <a:gd name="T13" fmla="*/ 152 h 168"/>
                  <a:gd name="T14" fmla="*/ 168 w 168"/>
                  <a:gd name="T15" fmla="*/ 16 h 168"/>
                  <a:gd name="T16" fmla="*/ 152 w 168"/>
                  <a:gd name="T17" fmla="*/ 0 h 168"/>
                  <a:gd name="T18" fmla="*/ 160 w 168"/>
                  <a:gd name="T19" fmla="*/ 152 h 168"/>
                  <a:gd name="T20" fmla="*/ 152 w 168"/>
                  <a:gd name="T21" fmla="*/ 160 h 168"/>
                  <a:gd name="T22" fmla="*/ 16 w 168"/>
                  <a:gd name="T23" fmla="*/ 160 h 168"/>
                  <a:gd name="T24" fmla="*/ 8 w 168"/>
                  <a:gd name="T25" fmla="*/ 152 h 168"/>
                  <a:gd name="T26" fmla="*/ 8 w 168"/>
                  <a:gd name="T27" fmla="*/ 16 h 168"/>
                  <a:gd name="T28" fmla="*/ 16 w 168"/>
                  <a:gd name="T29" fmla="*/ 8 h 168"/>
                  <a:gd name="T30" fmla="*/ 152 w 168"/>
                  <a:gd name="T31" fmla="*/ 8 h 168"/>
                  <a:gd name="T32" fmla="*/ 160 w 168"/>
                  <a:gd name="T33" fmla="*/ 16 h 168"/>
                  <a:gd name="T34" fmla="*/ 160 w 168"/>
                  <a:gd name="T35" fmla="*/ 15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8" h="168">
                    <a:moveTo>
                      <a:pt x="15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1"/>
                      <a:pt x="8" y="168"/>
                      <a:pt x="16" y="168"/>
                    </a:cubicBezTo>
                    <a:cubicBezTo>
                      <a:pt x="152" y="168"/>
                      <a:pt x="152" y="168"/>
                      <a:pt x="152" y="168"/>
                    </a:cubicBezTo>
                    <a:cubicBezTo>
                      <a:pt x="161" y="168"/>
                      <a:pt x="168" y="161"/>
                      <a:pt x="168" y="152"/>
                    </a:cubicBezTo>
                    <a:cubicBezTo>
                      <a:pt x="168" y="16"/>
                      <a:pt x="168" y="16"/>
                      <a:pt x="168" y="16"/>
                    </a:cubicBezTo>
                    <a:cubicBezTo>
                      <a:pt x="168" y="7"/>
                      <a:pt x="161" y="0"/>
                      <a:pt x="152" y="0"/>
                    </a:cubicBezTo>
                    <a:close/>
                    <a:moveTo>
                      <a:pt x="160" y="152"/>
                    </a:moveTo>
                    <a:cubicBezTo>
                      <a:pt x="160" y="156"/>
                      <a:pt x="157" y="160"/>
                      <a:pt x="152" y="160"/>
                    </a:cubicBezTo>
                    <a:cubicBezTo>
                      <a:pt x="16" y="160"/>
                      <a:pt x="16" y="160"/>
                      <a:pt x="16" y="160"/>
                    </a:cubicBezTo>
                    <a:cubicBezTo>
                      <a:pt x="12" y="160"/>
                      <a:pt x="8" y="156"/>
                      <a:pt x="8" y="1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12" y="8"/>
                      <a:pt x="16" y="8"/>
                    </a:cubicBezTo>
                    <a:cubicBezTo>
                      <a:pt x="152" y="8"/>
                      <a:pt x="152" y="8"/>
                      <a:pt x="152" y="8"/>
                    </a:cubicBezTo>
                    <a:cubicBezTo>
                      <a:pt x="157" y="8"/>
                      <a:pt x="160" y="11"/>
                      <a:pt x="160" y="16"/>
                    </a:cubicBezTo>
                    <a:lnTo>
                      <a:pt x="160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31" name="TextBox 266">
              <a:extLst>
                <a:ext uri="{FF2B5EF4-FFF2-40B4-BE49-F238E27FC236}">
                  <a16:creationId xmlns:a16="http://schemas.microsoft.com/office/drawing/2014/main" id="{94D9CA1D-8F7D-FF25-B18C-E832C9A6B37F}"/>
                </a:ext>
              </a:extLst>
            </p:cNvPr>
            <p:cNvSpPr txBox="1"/>
            <p:nvPr/>
          </p:nvSpPr>
          <p:spPr>
            <a:xfrm>
              <a:off x="3581672" y="5176963"/>
              <a:ext cx="10150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 Gateway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6A1744-0F05-3B91-7F98-493359B4C287}"/>
              </a:ext>
            </a:extLst>
          </p:cNvPr>
          <p:cNvGrpSpPr/>
          <p:nvPr/>
        </p:nvGrpSpPr>
        <p:grpSpPr>
          <a:xfrm>
            <a:off x="4315585" y="3190608"/>
            <a:ext cx="898003" cy="632253"/>
            <a:chOff x="4720714" y="4898653"/>
            <a:chExt cx="898003" cy="632253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9D4D9560-9823-6E0D-1A7A-1C934E40D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974" y="4898653"/>
              <a:ext cx="281479" cy="278144"/>
            </a:xfrm>
            <a:custGeom>
              <a:avLst/>
              <a:gdLst>
                <a:gd name="T0" fmla="*/ 88 w 176"/>
                <a:gd name="T1" fmla="*/ 88 h 176"/>
                <a:gd name="T2" fmla="*/ 114 w 176"/>
                <a:gd name="T3" fmla="*/ 88 h 176"/>
                <a:gd name="T4" fmla="*/ 132 w 176"/>
                <a:gd name="T5" fmla="*/ 70 h 176"/>
                <a:gd name="T6" fmla="*/ 132 w 176"/>
                <a:gd name="T7" fmla="*/ 70 h 176"/>
                <a:gd name="T8" fmla="*/ 114 w 176"/>
                <a:gd name="T9" fmla="*/ 52 h 176"/>
                <a:gd name="T10" fmla="*/ 84 w 176"/>
                <a:gd name="T11" fmla="*/ 52 h 176"/>
                <a:gd name="T12" fmla="*/ 84 w 176"/>
                <a:gd name="T13" fmla="*/ 116 h 176"/>
                <a:gd name="T14" fmla="*/ 88 w 176"/>
                <a:gd name="T15" fmla="*/ 116 h 176"/>
                <a:gd name="T16" fmla="*/ 88 w 176"/>
                <a:gd name="T17" fmla="*/ 88 h 176"/>
                <a:gd name="T18" fmla="*/ 88 w 176"/>
                <a:gd name="T19" fmla="*/ 56 h 176"/>
                <a:gd name="T20" fmla="*/ 114 w 176"/>
                <a:gd name="T21" fmla="*/ 56 h 176"/>
                <a:gd name="T22" fmla="*/ 128 w 176"/>
                <a:gd name="T23" fmla="*/ 70 h 176"/>
                <a:gd name="T24" fmla="*/ 114 w 176"/>
                <a:gd name="T25" fmla="*/ 84 h 176"/>
                <a:gd name="T26" fmla="*/ 88 w 176"/>
                <a:gd name="T27" fmla="*/ 84 h 176"/>
                <a:gd name="T28" fmla="*/ 88 w 176"/>
                <a:gd name="T29" fmla="*/ 56 h 176"/>
                <a:gd name="T30" fmla="*/ 88 w 176"/>
                <a:gd name="T31" fmla="*/ 0 h 176"/>
                <a:gd name="T32" fmla="*/ 0 w 176"/>
                <a:gd name="T33" fmla="*/ 88 h 176"/>
                <a:gd name="T34" fmla="*/ 88 w 176"/>
                <a:gd name="T35" fmla="*/ 176 h 176"/>
                <a:gd name="T36" fmla="*/ 176 w 176"/>
                <a:gd name="T37" fmla="*/ 88 h 176"/>
                <a:gd name="T38" fmla="*/ 88 w 176"/>
                <a:gd name="T39" fmla="*/ 0 h 176"/>
                <a:gd name="T40" fmla="*/ 88 w 176"/>
                <a:gd name="T41" fmla="*/ 168 h 176"/>
                <a:gd name="T42" fmla="*/ 8 w 176"/>
                <a:gd name="T43" fmla="*/ 88 h 176"/>
                <a:gd name="T44" fmla="*/ 88 w 176"/>
                <a:gd name="T45" fmla="*/ 8 h 176"/>
                <a:gd name="T46" fmla="*/ 168 w 176"/>
                <a:gd name="T47" fmla="*/ 88 h 176"/>
                <a:gd name="T48" fmla="*/ 88 w 176"/>
                <a:gd name="T49" fmla="*/ 168 h 176"/>
                <a:gd name="T50" fmla="*/ 64 w 176"/>
                <a:gd name="T51" fmla="*/ 52 h 176"/>
                <a:gd name="T52" fmla="*/ 60 w 176"/>
                <a:gd name="T53" fmla="*/ 52 h 176"/>
                <a:gd name="T54" fmla="*/ 60 w 176"/>
                <a:gd name="T55" fmla="*/ 116 h 176"/>
                <a:gd name="T56" fmla="*/ 64 w 176"/>
                <a:gd name="T57" fmla="*/ 116 h 176"/>
                <a:gd name="T58" fmla="*/ 64 w 176"/>
                <a:gd name="T59" fmla="*/ 52 h 176"/>
                <a:gd name="T60" fmla="*/ 88 w 176"/>
                <a:gd name="T61" fmla="*/ 148 h 176"/>
                <a:gd name="T62" fmla="*/ 46 w 176"/>
                <a:gd name="T63" fmla="*/ 131 h 176"/>
                <a:gd name="T64" fmla="*/ 43 w 176"/>
                <a:gd name="T65" fmla="*/ 133 h 176"/>
                <a:gd name="T66" fmla="*/ 88 w 176"/>
                <a:gd name="T67" fmla="*/ 152 h 176"/>
                <a:gd name="T68" fmla="*/ 134 w 176"/>
                <a:gd name="T69" fmla="*/ 133 h 176"/>
                <a:gd name="T70" fmla="*/ 131 w 176"/>
                <a:gd name="T71" fmla="*/ 131 h 176"/>
                <a:gd name="T72" fmla="*/ 88 w 176"/>
                <a:gd name="T73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6">
                  <a:moveTo>
                    <a:pt x="88" y="88"/>
                  </a:moveTo>
                  <a:cubicBezTo>
                    <a:pt x="114" y="88"/>
                    <a:pt x="114" y="88"/>
                    <a:pt x="114" y="88"/>
                  </a:cubicBezTo>
                  <a:cubicBezTo>
                    <a:pt x="124" y="88"/>
                    <a:pt x="132" y="80"/>
                    <a:pt x="132" y="70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0"/>
                    <a:pt x="124" y="52"/>
                    <a:pt x="11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8" y="116"/>
                    <a:pt x="88" y="116"/>
                    <a:pt x="88" y="116"/>
                  </a:cubicBezTo>
                  <a:lnTo>
                    <a:pt x="88" y="88"/>
                  </a:lnTo>
                  <a:close/>
                  <a:moveTo>
                    <a:pt x="88" y="56"/>
                  </a:moveTo>
                  <a:cubicBezTo>
                    <a:pt x="114" y="56"/>
                    <a:pt x="114" y="56"/>
                    <a:pt x="114" y="56"/>
                  </a:cubicBezTo>
                  <a:cubicBezTo>
                    <a:pt x="122" y="56"/>
                    <a:pt x="128" y="62"/>
                    <a:pt x="128" y="70"/>
                  </a:cubicBezTo>
                  <a:cubicBezTo>
                    <a:pt x="128" y="78"/>
                    <a:pt x="122" y="84"/>
                    <a:pt x="114" y="84"/>
                  </a:cubicBezTo>
                  <a:cubicBezTo>
                    <a:pt x="88" y="84"/>
                    <a:pt x="88" y="84"/>
                    <a:pt x="88" y="84"/>
                  </a:cubicBezTo>
                  <a:lnTo>
                    <a:pt x="88" y="56"/>
                  </a:lnTo>
                  <a:close/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3" y="8"/>
                    <a:pt x="168" y="44"/>
                    <a:pt x="168" y="88"/>
                  </a:cubicBezTo>
                  <a:cubicBezTo>
                    <a:pt x="168" y="132"/>
                    <a:pt x="133" y="168"/>
                    <a:pt x="88" y="168"/>
                  </a:cubicBezTo>
                  <a:close/>
                  <a:moveTo>
                    <a:pt x="64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4" y="116"/>
                    <a:pt x="64" y="116"/>
                    <a:pt x="64" y="116"/>
                  </a:cubicBezTo>
                  <a:lnTo>
                    <a:pt x="64" y="52"/>
                  </a:lnTo>
                  <a:close/>
                  <a:moveTo>
                    <a:pt x="88" y="148"/>
                  </a:moveTo>
                  <a:cubicBezTo>
                    <a:pt x="72" y="148"/>
                    <a:pt x="57" y="142"/>
                    <a:pt x="46" y="131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55" y="145"/>
                    <a:pt x="71" y="152"/>
                    <a:pt x="88" y="152"/>
                  </a:cubicBezTo>
                  <a:cubicBezTo>
                    <a:pt x="106" y="152"/>
                    <a:pt x="122" y="145"/>
                    <a:pt x="134" y="133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20" y="142"/>
                    <a:pt x="105" y="148"/>
                    <a:pt x="88" y="1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/>
            </a:p>
          </p:txBody>
        </p:sp>
        <p:sp>
          <p:nvSpPr>
            <p:cNvPr id="33" name="TextBox 266">
              <a:extLst>
                <a:ext uri="{FF2B5EF4-FFF2-40B4-BE49-F238E27FC236}">
                  <a16:creationId xmlns:a16="http://schemas.microsoft.com/office/drawing/2014/main" id="{9163464D-B382-6136-10DB-3A1FDC11FA67}"/>
                </a:ext>
              </a:extLst>
            </p:cNvPr>
            <p:cNvSpPr txBox="1"/>
            <p:nvPr/>
          </p:nvSpPr>
          <p:spPr>
            <a:xfrm>
              <a:off x="4720714" y="5176963"/>
              <a:ext cx="89800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IP(EIP)</a:t>
              </a:r>
            </a:p>
            <a:p>
              <a:pPr algn="ctr">
                <a:buNone/>
              </a:pPr>
              <a:r>
                <a:rPr lang="en-US" altLang="zh-CN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ops.domain.com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9C1D2F-392C-E6E1-700A-C057BD7FB8E2}"/>
              </a:ext>
            </a:extLst>
          </p:cNvPr>
          <p:cNvGrpSpPr/>
          <p:nvPr/>
        </p:nvGrpSpPr>
        <p:grpSpPr>
          <a:xfrm>
            <a:off x="2317949" y="2812596"/>
            <a:ext cx="955710" cy="689557"/>
            <a:chOff x="3599890" y="3887858"/>
            <a:chExt cx="955710" cy="689557"/>
          </a:xfrm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B754BC5-F7DE-6F7F-06EA-3E55ADAAF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880" y="3887858"/>
              <a:ext cx="279721" cy="278401"/>
            </a:xfrm>
            <a:custGeom>
              <a:avLst/>
              <a:gdLst>
                <a:gd name="T0" fmla="*/ 96 w 176"/>
                <a:gd name="T1" fmla="*/ 25 h 176"/>
                <a:gd name="T2" fmla="*/ 80 w 176"/>
                <a:gd name="T3" fmla="*/ 25 h 176"/>
                <a:gd name="T4" fmla="*/ 25 w 176"/>
                <a:gd name="T5" fmla="*/ 95 h 176"/>
                <a:gd name="T6" fmla="*/ 88 w 176"/>
                <a:gd name="T7" fmla="*/ 154 h 176"/>
                <a:gd name="T8" fmla="*/ 151 w 176"/>
                <a:gd name="T9" fmla="*/ 95 h 176"/>
                <a:gd name="T10" fmla="*/ 147 w 176"/>
                <a:gd name="T11" fmla="*/ 91 h 176"/>
                <a:gd name="T12" fmla="*/ 88 w 176"/>
                <a:gd name="T13" fmla="*/ 148 h 176"/>
                <a:gd name="T14" fmla="*/ 29 w 176"/>
                <a:gd name="T15" fmla="*/ 91 h 176"/>
                <a:gd name="T16" fmla="*/ 84 w 176"/>
                <a:gd name="T17" fmla="*/ 29 h 176"/>
                <a:gd name="T18" fmla="*/ 92 w 176"/>
                <a:gd name="T19" fmla="*/ 29 h 176"/>
                <a:gd name="T20" fmla="*/ 147 w 176"/>
                <a:gd name="T21" fmla="*/ 91 h 176"/>
                <a:gd name="T22" fmla="*/ 8 w 176"/>
                <a:gd name="T23" fmla="*/ 56 h 176"/>
                <a:gd name="T24" fmla="*/ 20 w 176"/>
                <a:gd name="T25" fmla="*/ 8 h 176"/>
                <a:gd name="T26" fmla="*/ 60 w 176"/>
                <a:gd name="T27" fmla="*/ 4 h 176"/>
                <a:gd name="T28" fmla="*/ 20 w 176"/>
                <a:gd name="T29" fmla="*/ 0 h 176"/>
                <a:gd name="T30" fmla="*/ 0 w 176"/>
                <a:gd name="T31" fmla="*/ 56 h 176"/>
                <a:gd name="T32" fmla="*/ 156 w 176"/>
                <a:gd name="T33" fmla="*/ 0 h 176"/>
                <a:gd name="T34" fmla="*/ 116 w 176"/>
                <a:gd name="T35" fmla="*/ 4 h 176"/>
                <a:gd name="T36" fmla="*/ 156 w 176"/>
                <a:gd name="T37" fmla="*/ 8 h 176"/>
                <a:gd name="T38" fmla="*/ 168 w 176"/>
                <a:gd name="T39" fmla="*/ 56 h 176"/>
                <a:gd name="T40" fmla="*/ 176 w 176"/>
                <a:gd name="T41" fmla="*/ 56 h 176"/>
                <a:gd name="T42" fmla="*/ 156 w 176"/>
                <a:gd name="T43" fmla="*/ 0 h 176"/>
                <a:gd name="T44" fmla="*/ 168 w 176"/>
                <a:gd name="T45" fmla="*/ 120 h 176"/>
                <a:gd name="T46" fmla="*/ 156 w 176"/>
                <a:gd name="T47" fmla="*/ 168 h 176"/>
                <a:gd name="T48" fmla="*/ 116 w 176"/>
                <a:gd name="T49" fmla="*/ 172 h 176"/>
                <a:gd name="T50" fmla="*/ 156 w 176"/>
                <a:gd name="T51" fmla="*/ 176 h 176"/>
                <a:gd name="T52" fmla="*/ 176 w 176"/>
                <a:gd name="T53" fmla="*/ 120 h 176"/>
                <a:gd name="T54" fmla="*/ 56 w 176"/>
                <a:gd name="T55" fmla="*/ 168 h 176"/>
                <a:gd name="T56" fmla="*/ 8 w 176"/>
                <a:gd name="T57" fmla="*/ 156 h 176"/>
                <a:gd name="T58" fmla="*/ 4 w 176"/>
                <a:gd name="T59" fmla="*/ 116 h 176"/>
                <a:gd name="T60" fmla="*/ 0 w 176"/>
                <a:gd name="T61" fmla="*/ 156 h 176"/>
                <a:gd name="T62" fmla="*/ 56 w 176"/>
                <a:gd name="T63" fmla="*/ 176 h 176"/>
                <a:gd name="T64" fmla="*/ 56 w 176"/>
                <a:gd name="T6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151" y="80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4" y="23"/>
                    <a:pt x="91" y="22"/>
                    <a:pt x="88" y="22"/>
                  </a:cubicBezTo>
                  <a:cubicBezTo>
                    <a:pt x="85" y="22"/>
                    <a:pt x="82" y="23"/>
                    <a:pt x="80" y="25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1" y="84"/>
                    <a:pt x="21" y="90"/>
                    <a:pt x="25" y="95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3" y="152"/>
                    <a:pt x="85" y="154"/>
                    <a:pt x="88" y="154"/>
                  </a:cubicBezTo>
                  <a:cubicBezTo>
                    <a:pt x="91" y="154"/>
                    <a:pt x="93" y="152"/>
                    <a:pt x="95" y="150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5" y="90"/>
                    <a:pt x="155" y="84"/>
                    <a:pt x="151" y="80"/>
                  </a:cubicBezTo>
                  <a:close/>
                  <a:moveTo>
                    <a:pt x="147" y="91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90" y="147"/>
                    <a:pt x="89" y="148"/>
                    <a:pt x="88" y="148"/>
                  </a:cubicBezTo>
                  <a:cubicBezTo>
                    <a:pt x="87" y="148"/>
                    <a:pt x="86" y="147"/>
                    <a:pt x="85" y="146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7" y="89"/>
                    <a:pt x="27" y="86"/>
                    <a:pt x="29" y="8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5" y="28"/>
                    <a:pt x="86" y="27"/>
                    <a:pt x="88" y="27"/>
                  </a:cubicBezTo>
                  <a:cubicBezTo>
                    <a:pt x="90" y="27"/>
                    <a:pt x="91" y="28"/>
                    <a:pt x="92" y="29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9" y="86"/>
                    <a:pt x="149" y="89"/>
                    <a:pt x="147" y="91"/>
                  </a:cubicBezTo>
                  <a:close/>
                  <a:moveTo>
                    <a:pt x="4" y="60"/>
                  </a:moveTo>
                  <a:cubicBezTo>
                    <a:pt x="6" y="60"/>
                    <a:pt x="8" y="58"/>
                    <a:pt x="8" y="5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8" y="8"/>
                    <a:pt x="60" y="6"/>
                    <a:pt x="60" y="4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156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6" y="1"/>
                    <a:pt x="116" y="4"/>
                  </a:cubicBezTo>
                  <a:cubicBezTo>
                    <a:pt x="116" y="6"/>
                    <a:pt x="118" y="8"/>
                    <a:pt x="120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63" y="8"/>
                    <a:pt x="168" y="13"/>
                    <a:pt x="168" y="19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8"/>
                    <a:pt x="170" y="60"/>
                    <a:pt x="172" y="60"/>
                  </a:cubicBezTo>
                  <a:cubicBezTo>
                    <a:pt x="174" y="60"/>
                    <a:pt x="176" y="58"/>
                    <a:pt x="176" y="5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8"/>
                    <a:pt x="167" y="0"/>
                    <a:pt x="156" y="0"/>
                  </a:cubicBezTo>
                  <a:close/>
                  <a:moveTo>
                    <a:pt x="172" y="116"/>
                  </a:moveTo>
                  <a:cubicBezTo>
                    <a:pt x="170" y="116"/>
                    <a:pt x="168" y="117"/>
                    <a:pt x="168" y="120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62"/>
                    <a:pt x="163" y="168"/>
                    <a:pt x="156" y="168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18" y="168"/>
                    <a:pt x="116" y="169"/>
                    <a:pt x="116" y="172"/>
                  </a:cubicBezTo>
                  <a:cubicBezTo>
                    <a:pt x="116" y="174"/>
                    <a:pt x="118" y="176"/>
                    <a:pt x="120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67" y="176"/>
                    <a:pt x="176" y="167"/>
                    <a:pt x="176" y="156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7"/>
                    <a:pt x="174" y="116"/>
                    <a:pt x="172" y="116"/>
                  </a:cubicBezTo>
                  <a:close/>
                  <a:moveTo>
                    <a:pt x="56" y="168"/>
                  </a:moveTo>
                  <a:cubicBezTo>
                    <a:pt x="20" y="168"/>
                    <a:pt x="20" y="168"/>
                    <a:pt x="20" y="168"/>
                  </a:cubicBezTo>
                  <a:cubicBezTo>
                    <a:pt x="13" y="168"/>
                    <a:pt x="8" y="162"/>
                    <a:pt x="8" y="15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17"/>
                    <a:pt x="6" y="116"/>
                    <a:pt x="4" y="116"/>
                  </a:cubicBezTo>
                  <a:cubicBezTo>
                    <a:pt x="2" y="116"/>
                    <a:pt x="0" y="117"/>
                    <a:pt x="0" y="12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9" y="176"/>
                    <a:pt x="20" y="176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8" y="176"/>
                    <a:pt x="60" y="174"/>
                    <a:pt x="60" y="172"/>
                  </a:cubicBezTo>
                  <a:cubicBezTo>
                    <a:pt x="60" y="169"/>
                    <a:pt x="58" y="168"/>
                    <a:pt x="56" y="168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TextBox 102">
              <a:extLst>
                <a:ext uri="{FF2B5EF4-FFF2-40B4-BE49-F238E27FC236}">
                  <a16:creationId xmlns:a16="http://schemas.microsoft.com/office/drawing/2014/main" id="{09F1B1FD-2CE8-D5C5-2613-9D493BFA0498}"/>
                </a:ext>
              </a:extLst>
            </p:cNvPr>
            <p:cNvSpPr txBox="1"/>
            <p:nvPr/>
          </p:nvSpPr>
          <p:spPr>
            <a:xfrm>
              <a:off x="3599890" y="4177305"/>
              <a:ext cx="955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CCE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ops-pods 10.0.32.0/20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ops-services 10.0.64.0/20</a:t>
              </a:r>
              <a:endParaRPr lang="zh-CN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A97B0F-8F9F-4746-43B6-C4BC98503CFF}"/>
              </a:ext>
            </a:extLst>
          </p:cNvPr>
          <p:cNvGrpSpPr/>
          <p:nvPr/>
        </p:nvGrpSpPr>
        <p:grpSpPr>
          <a:xfrm>
            <a:off x="2434564" y="1154620"/>
            <a:ext cx="442750" cy="484689"/>
            <a:chOff x="1901918" y="2831989"/>
            <a:chExt cx="442750" cy="484689"/>
          </a:xfrm>
        </p:grpSpPr>
        <p:sp>
          <p:nvSpPr>
            <p:cNvPr id="38" name="TextBox 266">
              <a:extLst>
                <a:ext uri="{FF2B5EF4-FFF2-40B4-BE49-F238E27FC236}">
                  <a16:creationId xmlns:a16="http://schemas.microsoft.com/office/drawing/2014/main" id="{4161F566-242A-E1D6-7360-D33AFF2D41E1}"/>
                </a:ext>
              </a:extLst>
            </p:cNvPr>
            <p:cNvSpPr txBox="1"/>
            <p:nvPr/>
          </p:nvSpPr>
          <p:spPr>
            <a:xfrm>
              <a:off x="1901918" y="3070457"/>
              <a:ext cx="4427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OBS</a:t>
              </a: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1D526607-F19E-3A44-67AA-10930255CC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743" y="2831989"/>
              <a:ext cx="297100" cy="217733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74 w 176"/>
                <a:gd name="T17" fmla="*/ 88 h 128"/>
                <a:gd name="T18" fmla="*/ 74 w 176"/>
                <a:gd name="T19" fmla="*/ 86 h 128"/>
                <a:gd name="T20" fmla="*/ 52 w 176"/>
                <a:gd name="T21" fmla="*/ 86 h 128"/>
                <a:gd name="T22" fmla="*/ 49 w 176"/>
                <a:gd name="T23" fmla="*/ 86 h 128"/>
                <a:gd name="T24" fmla="*/ 51 w 176"/>
                <a:gd name="T25" fmla="*/ 84 h 128"/>
                <a:gd name="T26" fmla="*/ 83 w 176"/>
                <a:gd name="T27" fmla="*/ 51 h 128"/>
                <a:gd name="T28" fmla="*/ 88 w 176"/>
                <a:gd name="T29" fmla="*/ 49 h 128"/>
                <a:gd name="T30" fmla="*/ 92 w 176"/>
                <a:gd name="T31" fmla="*/ 51 h 128"/>
                <a:gd name="T32" fmla="*/ 124 w 176"/>
                <a:gd name="T33" fmla="*/ 84 h 128"/>
                <a:gd name="T34" fmla="*/ 125 w 176"/>
                <a:gd name="T35" fmla="*/ 86 h 128"/>
                <a:gd name="T36" fmla="*/ 123 w 176"/>
                <a:gd name="T37" fmla="*/ 86 h 128"/>
                <a:gd name="T38" fmla="*/ 102 w 176"/>
                <a:gd name="T39" fmla="*/ 86 h 128"/>
                <a:gd name="T40" fmla="*/ 102 w 176"/>
                <a:gd name="T41" fmla="*/ 88 h 128"/>
                <a:gd name="T42" fmla="*/ 102 w 176"/>
                <a:gd name="T43" fmla="*/ 90 h 128"/>
                <a:gd name="T44" fmla="*/ 102 w 176"/>
                <a:gd name="T45" fmla="*/ 120 h 128"/>
                <a:gd name="T46" fmla="*/ 74 w 176"/>
                <a:gd name="T47" fmla="*/ 120 h 128"/>
                <a:gd name="T48" fmla="*/ 74 w 176"/>
                <a:gd name="T49" fmla="*/ 90 h 128"/>
                <a:gd name="T50" fmla="*/ 74 w 176"/>
                <a:gd name="T51" fmla="*/ 88 h 128"/>
                <a:gd name="T52" fmla="*/ 128 w 176"/>
                <a:gd name="T53" fmla="*/ 120 h 128"/>
                <a:gd name="T54" fmla="*/ 106 w 176"/>
                <a:gd name="T55" fmla="*/ 120 h 128"/>
                <a:gd name="T56" fmla="*/ 106 w 176"/>
                <a:gd name="T57" fmla="*/ 90 h 128"/>
                <a:gd name="T58" fmla="*/ 123 w 176"/>
                <a:gd name="T59" fmla="*/ 90 h 128"/>
                <a:gd name="T60" fmla="*/ 128 w 176"/>
                <a:gd name="T61" fmla="*/ 87 h 128"/>
                <a:gd name="T62" fmla="*/ 126 w 176"/>
                <a:gd name="T63" fmla="*/ 81 h 128"/>
                <a:gd name="T64" fmla="*/ 95 w 176"/>
                <a:gd name="T65" fmla="*/ 48 h 128"/>
                <a:gd name="T66" fmla="*/ 88 w 176"/>
                <a:gd name="T67" fmla="*/ 45 h 128"/>
                <a:gd name="T68" fmla="*/ 87 w 176"/>
                <a:gd name="T69" fmla="*/ 45 h 128"/>
                <a:gd name="T70" fmla="*/ 80 w 176"/>
                <a:gd name="T71" fmla="*/ 48 h 128"/>
                <a:gd name="T72" fmla="*/ 48 w 176"/>
                <a:gd name="T73" fmla="*/ 81 h 128"/>
                <a:gd name="T74" fmla="*/ 46 w 176"/>
                <a:gd name="T75" fmla="*/ 87 h 128"/>
                <a:gd name="T76" fmla="*/ 52 w 176"/>
                <a:gd name="T77" fmla="*/ 90 h 128"/>
                <a:gd name="T78" fmla="*/ 70 w 176"/>
                <a:gd name="T79" fmla="*/ 90 h 128"/>
                <a:gd name="T80" fmla="*/ 70 w 176"/>
                <a:gd name="T81" fmla="*/ 120 h 128"/>
                <a:gd name="T82" fmla="*/ 48 w 176"/>
                <a:gd name="T83" fmla="*/ 120 h 128"/>
                <a:gd name="T84" fmla="*/ 8 w 176"/>
                <a:gd name="T85" fmla="*/ 80 h 128"/>
                <a:gd name="T86" fmla="*/ 43 w 176"/>
                <a:gd name="T87" fmla="*/ 40 h 128"/>
                <a:gd name="T88" fmla="*/ 50 w 176"/>
                <a:gd name="T89" fmla="*/ 35 h 128"/>
                <a:gd name="T90" fmla="*/ 88 w 176"/>
                <a:gd name="T91" fmla="*/ 8 h 128"/>
                <a:gd name="T92" fmla="*/ 125 w 176"/>
                <a:gd name="T93" fmla="*/ 35 h 128"/>
                <a:gd name="T94" fmla="*/ 132 w 176"/>
                <a:gd name="T95" fmla="*/ 40 h 128"/>
                <a:gd name="T96" fmla="*/ 168 w 176"/>
                <a:gd name="T97" fmla="*/ 80 h 128"/>
                <a:gd name="T98" fmla="*/ 128 w 176"/>
                <a:gd name="T9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6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74" y="88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6"/>
                    <a:pt x="50" y="86"/>
                    <a:pt x="49" y="86"/>
                  </a:cubicBezTo>
                  <a:cubicBezTo>
                    <a:pt x="49" y="86"/>
                    <a:pt x="50" y="85"/>
                    <a:pt x="51" y="84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4" y="50"/>
                    <a:pt x="86" y="49"/>
                    <a:pt x="88" y="49"/>
                  </a:cubicBezTo>
                  <a:cubicBezTo>
                    <a:pt x="89" y="49"/>
                    <a:pt x="91" y="50"/>
                    <a:pt x="92" y="51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25" y="85"/>
                    <a:pt x="125" y="86"/>
                    <a:pt x="125" y="86"/>
                  </a:cubicBezTo>
                  <a:cubicBezTo>
                    <a:pt x="125" y="86"/>
                    <a:pt x="124" y="86"/>
                    <a:pt x="123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2" y="90"/>
                    <a:pt x="102" y="90"/>
                    <a:pt x="102" y="9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90"/>
                    <a:pt x="74" y="90"/>
                    <a:pt x="74" y="90"/>
                  </a:cubicBezTo>
                  <a:lnTo>
                    <a:pt x="74" y="88"/>
                  </a:lnTo>
                  <a:close/>
                  <a:moveTo>
                    <a:pt x="128" y="120"/>
                  </a:moveTo>
                  <a:cubicBezTo>
                    <a:pt x="106" y="120"/>
                    <a:pt x="106" y="120"/>
                    <a:pt x="106" y="120"/>
                  </a:cubicBezTo>
                  <a:cubicBezTo>
                    <a:pt x="106" y="90"/>
                    <a:pt x="106" y="90"/>
                    <a:pt x="106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7" y="90"/>
                    <a:pt x="128" y="88"/>
                    <a:pt x="128" y="87"/>
                  </a:cubicBezTo>
                  <a:cubicBezTo>
                    <a:pt x="129" y="86"/>
                    <a:pt x="129" y="84"/>
                    <a:pt x="126" y="8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3" y="47"/>
                    <a:pt x="90" y="45"/>
                    <a:pt x="88" y="45"/>
                  </a:cubicBezTo>
                  <a:cubicBezTo>
                    <a:pt x="88" y="45"/>
                    <a:pt x="88" y="45"/>
                    <a:pt x="87" y="45"/>
                  </a:cubicBezTo>
                  <a:cubicBezTo>
                    <a:pt x="85" y="45"/>
                    <a:pt x="82" y="47"/>
                    <a:pt x="80" y="48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5" y="84"/>
                    <a:pt x="45" y="86"/>
                    <a:pt x="46" y="87"/>
                  </a:cubicBezTo>
                  <a:cubicBezTo>
                    <a:pt x="46" y="88"/>
                    <a:pt x="48" y="90"/>
                    <a:pt x="52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6" y="40"/>
                    <a:pt x="49" y="38"/>
                    <a:pt x="50" y="35"/>
                  </a:cubicBezTo>
                  <a:cubicBezTo>
                    <a:pt x="55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3980E9-8B04-8C1A-BCC2-80304BC4378B}"/>
              </a:ext>
            </a:extLst>
          </p:cNvPr>
          <p:cNvGrpSpPr/>
          <p:nvPr/>
        </p:nvGrpSpPr>
        <p:grpSpPr>
          <a:xfrm>
            <a:off x="876224" y="1790742"/>
            <a:ext cx="436338" cy="480515"/>
            <a:chOff x="1905124" y="4942669"/>
            <a:chExt cx="436338" cy="480515"/>
          </a:xfrm>
        </p:grpSpPr>
        <p:sp>
          <p:nvSpPr>
            <p:cNvPr id="44" name="TextBox 102">
              <a:extLst>
                <a:ext uri="{FF2B5EF4-FFF2-40B4-BE49-F238E27FC236}">
                  <a16:creationId xmlns:a16="http://schemas.microsoft.com/office/drawing/2014/main" id="{FED73867-6C53-C436-A2A1-02FBEC51D307}"/>
                </a:ext>
              </a:extLst>
            </p:cNvPr>
            <p:cNvSpPr txBox="1"/>
            <p:nvPr/>
          </p:nvSpPr>
          <p:spPr>
            <a:xfrm>
              <a:off x="1905124" y="517696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VPC</a:t>
              </a: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AA9D384A-4572-1172-C6C5-E0385660D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57D34CD-B4E1-0A56-AE71-C0435ED9DC56}"/>
              </a:ext>
            </a:extLst>
          </p:cNvPr>
          <p:cNvGrpSpPr/>
          <p:nvPr/>
        </p:nvGrpSpPr>
        <p:grpSpPr>
          <a:xfrm>
            <a:off x="3701133" y="3183621"/>
            <a:ext cx="401071" cy="552090"/>
            <a:chOff x="2937167" y="4871094"/>
            <a:chExt cx="401071" cy="552090"/>
          </a:xfrm>
        </p:grpSpPr>
        <p:sp>
          <p:nvSpPr>
            <p:cNvPr id="47" name="TextBox 266">
              <a:extLst>
                <a:ext uri="{FF2B5EF4-FFF2-40B4-BE49-F238E27FC236}">
                  <a16:creationId xmlns:a16="http://schemas.microsoft.com/office/drawing/2014/main" id="{A3BCFD3C-DCC9-F90F-6AF0-6F866D287839}"/>
                </a:ext>
              </a:extLst>
            </p:cNvPr>
            <p:cNvSpPr txBox="1"/>
            <p:nvPr/>
          </p:nvSpPr>
          <p:spPr>
            <a:xfrm>
              <a:off x="2937167" y="5176963"/>
              <a:ext cx="4010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ELB</a:t>
              </a:r>
              <a:endPara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6EF10617-3B5F-8D66-2910-6C811BA5F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1655" y="4871094"/>
              <a:ext cx="312095" cy="305704"/>
            </a:xfrm>
            <a:custGeom>
              <a:avLst/>
              <a:gdLst>
                <a:gd name="T0" fmla="*/ 164 w 176"/>
                <a:gd name="T1" fmla="*/ 113 h 176"/>
                <a:gd name="T2" fmla="*/ 161 w 176"/>
                <a:gd name="T3" fmla="*/ 114 h 176"/>
                <a:gd name="T4" fmla="*/ 98 w 176"/>
                <a:gd name="T5" fmla="*/ 23 h 176"/>
                <a:gd name="T6" fmla="*/ 102 w 176"/>
                <a:gd name="T7" fmla="*/ 14 h 176"/>
                <a:gd name="T8" fmla="*/ 88 w 176"/>
                <a:gd name="T9" fmla="*/ 0 h 176"/>
                <a:gd name="T10" fmla="*/ 73 w 176"/>
                <a:gd name="T11" fmla="*/ 14 h 176"/>
                <a:gd name="T12" fmla="*/ 77 w 176"/>
                <a:gd name="T13" fmla="*/ 23 h 176"/>
                <a:gd name="T14" fmla="*/ 15 w 176"/>
                <a:gd name="T15" fmla="*/ 114 h 176"/>
                <a:gd name="T16" fmla="*/ 12 w 176"/>
                <a:gd name="T17" fmla="*/ 113 h 176"/>
                <a:gd name="T18" fmla="*/ 0 w 176"/>
                <a:gd name="T19" fmla="*/ 125 h 176"/>
                <a:gd name="T20" fmla="*/ 12 w 176"/>
                <a:gd name="T21" fmla="*/ 136 h 176"/>
                <a:gd name="T22" fmla="*/ 16 w 176"/>
                <a:gd name="T23" fmla="*/ 135 h 176"/>
                <a:gd name="T24" fmla="*/ 74 w 176"/>
                <a:gd name="T25" fmla="*/ 163 h 176"/>
                <a:gd name="T26" fmla="*/ 88 w 176"/>
                <a:gd name="T27" fmla="*/ 176 h 176"/>
                <a:gd name="T28" fmla="*/ 102 w 176"/>
                <a:gd name="T29" fmla="*/ 163 h 176"/>
                <a:gd name="T30" fmla="*/ 159 w 176"/>
                <a:gd name="T31" fmla="*/ 136 h 176"/>
                <a:gd name="T32" fmla="*/ 164 w 176"/>
                <a:gd name="T33" fmla="*/ 136 h 176"/>
                <a:gd name="T34" fmla="*/ 176 w 176"/>
                <a:gd name="T35" fmla="*/ 125 h 176"/>
                <a:gd name="T36" fmla="*/ 164 w 176"/>
                <a:gd name="T37" fmla="*/ 113 h 176"/>
                <a:gd name="T38" fmla="*/ 152 w 176"/>
                <a:gd name="T39" fmla="*/ 125 h 176"/>
                <a:gd name="T40" fmla="*/ 153 w 176"/>
                <a:gd name="T41" fmla="*/ 128 h 176"/>
                <a:gd name="T42" fmla="*/ 99 w 176"/>
                <a:gd name="T43" fmla="*/ 154 h 176"/>
                <a:gd name="T44" fmla="*/ 92 w 176"/>
                <a:gd name="T45" fmla="*/ 149 h 176"/>
                <a:gd name="T46" fmla="*/ 92 w 176"/>
                <a:gd name="T47" fmla="*/ 27 h 176"/>
                <a:gd name="T48" fmla="*/ 95 w 176"/>
                <a:gd name="T49" fmla="*/ 26 h 176"/>
                <a:gd name="T50" fmla="*/ 156 w 176"/>
                <a:gd name="T51" fmla="*/ 116 h 176"/>
                <a:gd name="T52" fmla="*/ 152 w 176"/>
                <a:gd name="T53" fmla="*/ 125 h 176"/>
                <a:gd name="T54" fmla="*/ 81 w 176"/>
                <a:gd name="T55" fmla="*/ 26 h 176"/>
                <a:gd name="T56" fmla="*/ 83 w 176"/>
                <a:gd name="T57" fmla="*/ 27 h 176"/>
                <a:gd name="T58" fmla="*/ 83 w 176"/>
                <a:gd name="T59" fmla="*/ 149 h 176"/>
                <a:gd name="T60" fmla="*/ 76 w 176"/>
                <a:gd name="T61" fmla="*/ 154 h 176"/>
                <a:gd name="T62" fmla="*/ 23 w 176"/>
                <a:gd name="T63" fmla="*/ 128 h 176"/>
                <a:gd name="T64" fmla="*/ 24 w 176"/>
                <a:gd name="T65" fmla="*/ 125 h 176"/>
                <a:gd name="T66" fmla="*/ 19 w 176"/>
                <a:gd name="T67" fmla="*/ 116 h 176"/>
                <a:gd name="T68" fmla="*/ 81 w 176"/>
                <a:gd name="T69" fmla="*/ 26 h 176"/>
                <a:gd name="T70" fmla="*/ 4 w 176"/>
                <a:gd name="T71" fmla="*/ 125 h 176"/>
                <a:gd name="T72" fmla="*/ 12 w 176"/>
                <a:gd name="T73" fmla="*/ 118 h 176"/>
                <a:gd name="T74" fmla="*/ 19 w 176"/>
                <a:gd name="T75" fmla="*/ 125 h 176"/>
                <a:gd name="T76" fmla="*/ 12 w 176"/>
                <a:gd name="T77" fmla="*/ 132 h 176"/>
                <a:gd name="T78" fmla="*/ 4 w 176"/>
                <a:gd name="T79" fmla="*/ 125 h 176"/>
                <a:gd name="T80" fmla="*/ 88 w 176"/>
                <a:gd name="T81" fmla="*/ 171 h 176"/>
                <a:gd name="T82" fmla="*/ 78 w 176"/>
                <a:gd name="T83" fmla="*/ 162 h 176"/>
                <a:gd name="T84" fmla="*/ 88 w 176"/>
                <a:gd name="T85" fmla="*/ 153 h 176"/>
                <a:gd name="T86" fmla="*/ 97 w 176"/>
                <a:gd name="T87" fmla="*/ 162 h 176"/>
                <a:gd name="T88" fmla="*/ 88 w 176"/>
                <a:gd name="T89" fmla="*/ 171 h 176"/>
                <a:gd name="T90" fmla="*/ 164 w 176"/>
                <a:gd name="T91" fmla="*/ 132 h 176"/>
                <a:gd name="T92" fmla="*/ 157 w 176"/>
                <a:gd name="T93" fmla="*/ 125 h 176"/>
                <a:gd name="T94" fmla="*/ 164 w 176"/>
                <a:gd name="T95" fmla="*/ 118 h 176"/>
                <a:gd name="T96" fmla="*/ 171 w 176"/>
                <a:gd name="T97" fmla="*/ 125 h 176"/>
                <a:gd name="T98" fmla="*/ 164 w 176"/>
                <a:gd name="T99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76">
                  <a:moveTo>
                    <a:pt x="164" y="113"/>
                  </a:moveTo>
                  <a:cubicBezTo>
                    <a:pt x="163" y="113"/>
                    <a:pt x="162" y="113"/>
                    <a:pt x="161" y="11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101" y="20"/>
                    <a:pt x="102" y="17"/>
                    <a:pt x="102" y="14"/>
                  </a:cubicBezTo>
                  <a:cubicBezTo>
                    <a:pt x="102" y="6"/>
                    <a:pt x="96" y="0"/>
                    <a:pt x="88" y="0"/>
                  </a:cubicBezTo>
                  <a:cubicBezTo>
                    <a:pt x="80" y="0"/>
                    <a:pt x="73" y="6"/>
                    <a:pt x="73" y="14"/>
                  </a:cubicBezTo>
                  <a:cubicBezTo>
                    <a:pt x="73" y="17"/>
                    <a:pt x="75" y="21"/>
                    <a:pt x="77" y="23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4" y="114"/>
                    <a:pt x="13" y="113"/>
                    <a:pt x="12" y="113"/>
                  </a:cubicBezTo>
                  <a:cubicBezTo>
                    <a:pt x="5" y="113"/>
                    <a:pt x="0" y="118"/>
                    <a:pt x="0" y="125"/>
                  </a:cubicBezTo>
                  <a:cubicBezTo>
                    <a:pt x="0" y="131"/>
                    <a:pt x="5" y="136"/>
                    <a:pt x="12" y="136"/>
                  </a:cubicBezTo>
                  <a:cubicBezTo>
                    <a:pt x="13" y="136"/>
                    <a:pt x="15" y="136"/>
                    <a:pt x="16" y="135"/>
                  </a:cubicBezTo>
                  <a:cubicBezTo>
                    <a:pt x="74" y="163"/>
                    <a:pt x="74" y="163"/>
                    <a:pt x="74" y="163"/>
                  </a:cubicBezTo>
                  <a:cubicBezTo>
                    <a:pt x="74" y="170"/>
                    <a:pt x="80" y="176"/>
                    <a:pt x="88" y="176"/>
                  </a:cubicBezTo>
                  <a:cubicBezTo>
                    <a:pt x="95" y="176"/>
                    <a:pt x="102" y="170"/>
                    <a:pt x="102" y="163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61" y="136"/>
                    <a:pt x="162" y="136"/>
                    <a:pt x="164" y="136"/>
                  </a:cubicBezTo>
                  <a:cubicBezTo>
                    <a:pt x="170" y="136"/>
                    <a:pt x="176" y="131"/>
                    <a:pt x="176" y="125"/>
                  </a:cubicBezTo>
                  <a:cubicBezTo>
                    <a:pt x="176" y="118"/>
                    <a:pt x="170" y="113"/>
                    <a:pt x="164" y="113"/>
                  </a:cubicBezTo>
                  <a:close/>
                  <a:moveTo>
                    <a:pt x="152" y="125"/>
                  </a:moveTo>
                  <a:cubicBezTo>
                    <a:pt x="152" y="126"/>
                    <a:pt x="152" y="127"/>
                    <a:pt x="153" y="128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7" y="151"/>
                    <a:pt x="95" y="150"/>
                    <a:pt x="92" y="149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3" y="26"/>
                    <a:pt x="94" y="26"/>
                    <a:pt x="95" y="2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4" y="118"/>
                    <a:pt x="152" y="121"/>
                    <a:pt x="152" y="125"/>
                  </a:cubicBezTo>
                  <a:close/>
                  <a:moveTo>
                    <a:pt x="81" y="26"/>
                  </a:moveTo>
                  <a:cubicBezTo>
                    <a:pt x="82" y="26"/>
                    <a:pt x="82" y="27"/>
                    <a:pt x="83" y="27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0" y="150"/>
                    <a:pt x="78" y="151"/>
                    <a:pt x="76" y="154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4" y="126"/>
                    <a:pt x="24" y="125"/>
                  </a:cubicBezTo>
                  <a:cubicBezTo>
                    <a:pt x="24" y="121"/>
                    <a:pt x="22" y="118"/>
                    <a:pt x="19" y="116"/>
                  </a:cubicBezTo>
                  <a:lnTo>
                    <a:pt x="81" y="26"/>
                  </a:lnTo>
                  <a:close/>
                  <a:moveTo>
                    <a:pt x="4" y="125"/>
                  </a:moveTo>
                  <a:cubicBezTo>
                    <a:pt x="4" y="121"/>
                    <a:pt x="8" y="118"/>
                    <a:pt x="12" y="118"/>
                  </a:cubicBezTo>
                  <a:cubicBezTo>
                    <a:pt x="16" y="118"/>
                    <a:pt x="19" y="121"/>
                    <a:pt x="19" y="125"/>
                  </a:cubicBezTo>
                  <a:cubicBezTo>
                    <a:pt x="19" y="129"/>
                    <a:pt x="16" y="132"/>
                    <a:pt x="12" y="132"/>
                  </a:cubicBezTo>
                  <a:cubicBezTo>
                    <a:pt x="8" y="132"/>
                    <a:pt x="4" y="129"/>
                    <a:pt x="4" y="125"/>
                  </a:cubicBezTo>
                  <a:close/>
                  <a:moveTo>
                    <a:pt x="88" y="171"/>
                  </a:moveTo>
                  <a:cubicBezTo>
                    <a:pt x="82" y="171"/>
                    <a:pt x="78" y="167"/>
                    <a:pt x="78" y="162"/>
                  </a:cubicBezTo>
                  <a:cubicBezTo>
                    <a:pt x="78" y="157"/>
                    <a:pt x="82" y="153"/>
                    <a:pt x="88" y="153"/>
                  </a:cubicBezTo>
                  <a:cubicBezTo>
                    <a:pt x="93" y="153"/>
                    <a:pt x="97" y="157"/>
                    <a:pt x="97" y="162"/>
                  </a:cubicBezTo>
                  <a:cubicBezTo>
                    <a:pt x="97" y="167"/>
                    <a:pt x="93" y="171"/>
                    <a:pt x="88" y="171"/>
                  </a:cubicBezTo>
                  <a:close/>
                  <a:moveTo>
                    <a:pt x="164" y="132"/>
                  </a:moveTo>
                  <a:cubicBezTo>
                    <a:pt x="160" y="132"/>
                    <a:pt x="157" y="129"/>
                    <a:pt x="157" y="125"/>
                  </a:cubicBezTo>
                  <a:cubicBezTo>
                    <a:pt x="157" y="121"/>
                    <a:pt x="160" y="118"/>
                    <a:pt x="164" y="118"/>
                  </a:cubicBezTo>
                  <a:cubicBezTo>
                    <a:pt x="168" y="118"/>
                    <a:pt x="171" y="121"/>
                    <a:pt x="171" y="125"/>
                  </a:cubicBezTo>
                  <a:cubicBezTo>
                    <a:pt x="171" y="129"/>
                    <a:pt x="168" y="132"/>
                    <a:pt x="164" y="132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3034958-CEDC-545F-66EB-B02D54F1D928}"/>
              </a:ext>
            </a:extLst>
          </p:cNvPr>
          <p:cNvGrpSpPr/>
          <p:nvPr/>
        </p:nvGrpSpPr>
        <p:grpSpPr>
          <a:xfrm>
            <a:off x="1520851" y="2640138"/>
            <a:ext cx="415498" cy="532409"/>
            <a:chOff x="1915544" y="1511221"/>
            <a:chExt cx="415498" cy="532409"/>
          </a:xfrm>
        </p:grpSpPr>
        <p:sp>
          <p:nvSpPr>
            <p:cNvPr id="56" name="TextBox 35">
              <a:extLst>
                <a:ext uri="{FF2B5EF4-FFF2-40B4-BE49-F238E27FC236}">
                  <a16:creationId xmlns:a16="http://schemas.microsoft.com/office/drawing/2014/main" id="{9A4BAD2F-13FA-8353-C768-5E89228678DA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47">
              <a:extLst>
                <a:ext uri="{FF2B5EF4-FFF2-40B4-BE49-F238E27FC236}">
                  <a16:creationId xmlns:a16="http://schemas.microsoft.com/office/drawing/2014/main" id="{ABA13C1B-7288-B0F0-7152-801C613992C0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991A20C4-E1FE-52C6-8A50-1F9D036E4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53A73175-59FD-86D0-7CD0-E57DD400E0C3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E0A87CEA-D50A-D20E-CF4E-0E7F0D036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61" name="Freeform 8">
                <a:extLst>
                  <a:ext uri="{FF2B5EF4-FFF2-40B4-BE49-F238E27FC236}">
                    <a16:creationId xmlns:a16="http://schemas.microsoft.com/office/drawing/2014/main" id="{6C616AC5-2C26-196C-69BF-458B84CCB5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B8B542D-556E-FAA8-637C-7F19227C4DA3}"/>
              </a:ext>
            </a:extLst>
          </p:cNvPr>
          <p:cNvSpPr/>
          <p:nvPr/>
        </p:nvSpPr>
        <p:spPr>
          <a:xfrm>
            <a:off x="959651" y="2299134"/>
            <a:ext cx="3269450" cy="1368033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35">
            <a:extLst>
              <a:ext uri="{FF2B5EF4-FFF2-40B4-BE49-F238E27FC236}">
                <a16:creationId xmlns:a16="http://schemas.microsoft.com/office/drawing/2014/main" id="{C2AAE9E4-CB85-2F4D-EB07-95221503EB49}"/>
              </a:ext>
            </a:extLst>
          </p:cNvPr>
          <p:cNvSpPr txBox="1"/>
          <p:nvPr/>
        </p:nvSpPr>
        <p:spPr>
          <a:xfrm>
            <a:off x="1198732" y="1810052"/>
            <a:ext cx="1119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 10.0.0.0/19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48732AA-C2B1-2626-E867-1F1FB96FB885}"/>
              </a:ext>
            </a:extLst>
          </p:cNvPr>
          <p:cNvGrpSpPr/>
          <p:nvPr/>
        </p:nvGrpSpPr>
        <p:grpSpPr>
          <a:xfrm>
            <a:off x="899484" y="2378050"/>
            <a:ext cx="617478" cy="480515"/>
            <a:chOff x="1814554" y="4942669"/>
            <a:chExt cx="617478" cy="480515"/>
          </a:xfrm>
        </p:grpSpPr>
        <p:sp>
          <p:nvSpPr>
            <p:cNvPr id="65" name="TextBox 102">
              <a:extLst>
                <a:ext uri="{FF2B5EF4-FFF2-40B4-BE49-F238E27FC236}">
                  <a16:creationId xmlns:a16="http://schemas.microsoft.com/office/drawing/2014/main" id="{057BE945-655C-AB7A-9B6E-48AB1B091D04}"/>
                </a:ext>
              </a:extLst>
            </p:cNvPr>
            <p:cNvSpPr txBox="1"/>
            <p:nvPr/>
          </p:nvSpPr>
          <p:spPr>
            <a:xfrm>
              <a:off x="1814554" y="5176963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Subnet</a:t>
              </a: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E1CE8365-9979-19FB-E646-706A7A7A7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67" name="TextBox 35">
            <a:extLst>
              <a:ext uri="{FF2B5EF4-FFF2-40B4-BE49-F238E27FC236}">
                <a16:creationId xmlns:a16="http://schemas.microsoft.com/office/drawing/2014/main" id="{254FB8DD-8871-D242-AE3B-5DAA0A5C2F6A}"/>
              </a:ext>
            </a:extLst>
          </p:cNvPr>
          <p:cNvSpPr txBox="1"/>
          <p:nvPr/>
        </p:nvSpPr>
        <p:spPr>
          <a:xfrm>
            <a:off x="1325229" y="2366040"/>
            <a:ext cx="1640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ops-internal 10.0.0.0/20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3857313-FCF5-EFB7-46C8-993ACAF81A34}"/>
              </a:ext>
            </a:extLst>
          </p:cNvPr>
          <p:cNvGrpSpPr/>
          <p:nvPr/>
        </p:nvGrpSpPr>
        <p:grpSpPr>
          <a:xfrm>
            <a:off x="1812935" y="2830777"/>
            <a:ext cx="415498" cy="532409"/>
            <a:chOff x="1915544" y="1511221"/>
            <a:chExt cx="415498" cy="532409"/>
          </a:xfrm>
        </p:grpSpPr>
        <p:sp>
          <p:nvSpPr>
            <p:cNvPr id="69" name="TextBox 35">
              <a:extLst>
                <a:ext uri="{FF2B5EF4-FFF2-40B4-BE49-F238E27FC236}">
                  <a16:creationId xmlns:a16="http://schemas.microsoft.com/office/drawing/2014/main" id="{3D0EEB81-027B-6A0D-0EB9-E02C73FAB843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0" name="组合 47">
              <a:extLst>
                <a:ext uri="{FF2B5EF4-FFF2-40B4-BE49-F238E27FC236}">
                  <a16:creationId xmlns:a16="http://schemas.microsoft.com/office/drawing/2014/main" id="{9A431184-5932-A0BC-DDAB-B0F7CA979E06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71" name="Oval 5">
                <a:extLst>
                  <a:ext uri="{FF2B5EF4-FFF2-40B4-BE49-F238E27FC236}">
                    <a16:creationId xmlns:a16="http://schemas.microsoft.com/office/drawing/2014/main" id="{BE6806E0-EEE4-66A7-DFE0-19DD6A274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D30B5B94-8FE5-0E9A-8A91-ECF5AAB78E95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4BEC831-4F26-84E8-0A63-89C2165860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37BDD443-76D8-65EF-B416-B337980A70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00E94CF-2589-6D4D-0FF9-32BB30D4319F}"/>
              </a:ext>
            </a:extLst>
          </p:cNvPr>
          <p:cNvGrpSpPr/>
          <p:nvPr/>
        </p:nvGrpSpPr>
        <p:grpSpPr>
          <a:xfrm>
            <a:off x="1518228" y="3136706"/>
            <a:ext cx="415498" cy="532409"/>
            <a:chOff x="1915544" y="1511221"/>
            <a:chExt cx="415498" cy="532409"/>
          </a:xfrm>
        </p:grpSpPr>
        <p:sp>
          <p:nvSpPr>
            <p:cNvPr id="76" name="TextBox 35">
              <a:extLst>
                <a:ext uri="{FF2B5EF4-FFF2-40B4-BE49-F238E27FC236}">
                  <a16:creationId xmlns:a16="http://schemas.microsoft.com/office/drawing/2014/main" id="{787AE392-DE5E-320B-CB7B-C17497267320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47">
              <a:extLst>
                <a:ext uri="{FF2B5EF4-FFF2-40B4-BE49-F238E27FC236}">
                  <a16:creationId xmlns:a16="http://schemas.microsoft.com/office/drawing/2014/main" id="{432DA5DF-7955-C135-4683-714D002786F5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78" name="Oval 5">
                <a:extLst>
                  <a:ext uri="{FF2B5EF4-FFF2-40B4-BE49-F238E27FC236}">
                    <a16:creationId xmlns:a16="http://schemas.microsoft.com/office/drawing/2014/main" id="{ED0B8834-7088-EBEB-412A-E8B324AD5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7F6233E8-F91D-A0AA-4775-95563D683D0E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C1A74432-1684-9BDA-E3A2-971FA01CB4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B27B1F9D-ECD7-DA74-3828-772E88274A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910FAC4-DA53-B0AD-ACC3-D15102C2AF0E}"/>
              </a:ext>
            </a:extLst>
          </p:cNvPr>
          <p:cNvCxnSpPr>
            <a:cxnSpLocks/>
            <a:stCxn id="36" idx="26"/>
            <a:endCxn id="48" idx="8"/>
          </p:cNvCxnSpPr>
          <p:nvPr/>
        </p:nvCxnSpPr>
        <p:spPr>
          <a:xfrm>
            <a:off x="2935660" y="3002415"/>
            <a:ext cx="831240" cy="37748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9D3B5AE-CFF9-4019-02B4-FA7211BBAD16}"/>
              </a:ext>
            </a:extLst>
          </p:cNvPr>
          <p:cNvCxnSpPr>
            <a:cxnSpLocks/>
            <a:endCxn id="32" idx="16"/>
          </p:cNvCxnSpPr>
          <p:nvPr/>
        </p:nvCxnSpPr>
        <p:spPr>
          <a:xfrm flipV="1">
            <a:off x="4039699" y="3329680"/>
            <a:ext cx="584146" cy="4040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Picture 8" descr="NGINX Ingress Controller">
            <a:extLst>
              <a:ext uri="{FF2B5EF4-FFF2-40B4-BE49-F238E27FC236}">
                <a16:creationId xmlns:a16="http://schemas.microsoft.com/office/drawing/2014/main" id="{66B54CBD-4109-2C6F-EC98-E0D3D982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81" y="3007564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C513-F814-55BA-49FF-3F4EE9B55C7A}"/>
              </a:ext>
            </a:extLst>
          </p:cNvPr>
          <p:cNvSpPr/>
          <p:nvPr/>
        </p:nvSpPr>
        <p:spPr>
          <a:xfrm>
            <a:off x="810258" y="4052985"/>
            <a:ext cx="3564315" cy="2178682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6DA09D-07B9-1C20-7855-7AB80EAE6DA9}"/>
              </a:ext>
            </a:extLst>
          </p:cNvPr>
          <p:cNvGrpSpPr/>
          <p:nvPr/>
        </p:nvGrpSpPr>
        <p:grpSpPr>
          <a:xfrm>
            <a:off x="3102237" y="4530994"/>
            <a:ext cx="1015021" cy="498379"/>
            <a:chOff x="3581672" y="4924805"/>
            <a:chExt cx="1015021" cy="498379"/>
          </a:xfrm>
        </p:grpSpPr>
        <p:grpSp>
          <p:nvGrpSpPr>
            <p:cNvPr id="14" name="组合 29">
              <a:extLst>
                <a:ext uri="{FF2B5EF4-FFF2-40B4-BE49-F238E27FC236}">
                  <a16:creationId xmlns:a16="http://schemas.microsoft.com/office/drawing/2014/main" id="{D20EC4E0-34AA-6E8C-1ED7-2DDCF3D256DD}"/>
                </a:ext>
              </a:extLst>
            </p:cNvPr>
            <p:cNvGrpSpPr/>
            <p:nvPr/>
          </p:nvGrpSpPr>
          <p:grpSpPr>
            <a:xfrm>
              <a:off x="3961282" y="4924805"/>
              <a:ext cx="255800" cy="251992"/>
              <a:chOff x="5265738" y="2193925"/>
              <a:chExt cx="639763" cy="6302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FDDEFF13-AA60-CFB7-D714-C86C09189FAC}"/>
                  </a:ext>
                </a:extLst>
              </p:cNvPr>
              <p:cNvSpPr/>
              <p:nvPr/>
            </p:nvSpPr>
            <p:spPr bwMode="auto">
              <a:xfrm>
                <a:off x="5661026" y="2562225"/>
                <a:ext cx="57150" cy="149225"/>
              </a:xfrm>
              <a:custGeom>
                <a:avLst/>
                <a:gdLst>
                  <a:gd name="T0" fmla="*/ 11 w 15"/>
                  <a:gd name="T1" fmla="*/ 24 h 40"/>
                  <a:gd name="T2" fmla="*/ 4 w 15"/>
                  <a:gd name="T3" fmla="*/ 32 h 40"/>
                  <a:gd name="T4" fmla="*/ 4 w 15"/>
                  <a:gd name="T5" fmla="*/ 2 h 40"/>
                  <a:gd name="T6" fmla="*/ 2 w 15"/>
                  <a:gd name="T7" fmla="*/ 0 h 40"/>
                  <a:gd name="T8" fmla="*/ 0 w 15"/>
                  <a:gd name="T9" fmla="*/ 2 h 40"/>
                  <a:gd name="T10" fmla="*/ 0 w 15"/>
                  <a:gd name="T11" fmla="*/ 38 h 40"/>
                  <a:gd name="T12" fmla="*/ 2 w 15"/>
                  <a:gd name="T13" fmla="*/ 40 h 40"/>
                  <a:gd name="T14" fmla="*/ 2 w 15"/>
                  <a:gd name="T15" fmla="*/ 40 h 40"/>
                  <a:gd name="T16" fmla="*/ 4 w 15"/>
                  <a:gd name="T17" fmla="*/ 39 h 40"/>
                  <a:gd name="T18" fmla="*/ 14 w 15"/>
                  <a:gd name="T19" fmla="*/ 27 h 40"/>
                  <a:gd name="T20" fmla="*/ 14 w 15"/>
                  <a:gd name="T21" fmla="*/ 24 h 40"/>
                  <a:gd name="T22" fmla="*/ 11 w 15"/>
                  <a:gd name="T23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40">
                    <a:moveTo>
                      <a:pt x="11" y="24"/>
                    </a:moveTo>
                    <a:cubicBezTo>
                      <a:pt x="4" y="32"/>
                      <a:pt x="4" y="32"/>
                      <a:pt x="4" y="3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40"/>
                      <a:pt x="4" y="39"/>
                      <a:pt x="4" y="39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6"/>
                      <a:pt x="15" y="25"/>
                      <a:pt x="14" y="24"/>
                    </a:cubicBezTo>
                    <a:cubicBezTo>
                      <a:pt x="13" y="23"/>
                      <a:pt x="12" y="24"/>
                      <a:pt x="11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D7358D2D-CEDC-AEE5-8C81-9F12D6A2A7EA}"/>
                  </a:ext>
                </a:extLst>
              </p:cNvPr>
              <p:cNvSpPr/>
              <p:nvPr/>
            </p:nvSpPr>
            <p:spPr bwMode="auto">
              <a:xfrm>
                <a:off x="5494338" y="2562225"/>
                <a:ext cx="14288" cy="149225"/>
              </a:xfrm>
              <a:custGeom>
                <a:avLst/>
                <a:gdLst>
                  <a:gd name="T0" fmla="*/ 2 w 4"/>
                  <a:gd name="T1" fmla="*/ 0 h 40"/>
                  <a:gd name="T2" fmla="*/ 0 w 4"/>
                  <a:gd name="T3" fmla="*/ 2 h 40"/>
                  <a:gd name="T4" fmla="*/ 0 w 4"/>
                  <a:gd name="T5" fmla="*/ 38 h 40"/>
                  <a:gd name="T6" fmla="*/ 2 w 4"/>
                  <a:gd name="T7" fmla="*/ 40 h 40"/>
                  <a:gd name="T8" fmla="*/ 4 w 4"/>
                  <a:gd name="T9" fmla="*/ 38 h 40"/>
                  <a:gd name="T10" fmla="*/ 4 w 4"/>
                  <a:gd name="T11" fmla="*/ 2 h 40"/>
                  <a:gd name="T12" fmla="*/ 2 w 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2EA635CE-807C-0577-7B0F-868E17634B84}"/>
                  </a:ext>
                </a:extLst>
              </p:cNvPr>
              <p:cNvSpPr/>
              <p:nvPr/>
            </p:nvSpPr>
            <p:spPr bwMode="auto">
              <a:xfrm>
                <a:off x="5356226" y="2306638"/>
                <a:ext cx="457200" cy="307975"/>
              </a:xfrm>
              <a:custGeom>
                <a:avLst/>
                <a:gdLst>
                  <a:gd name="T0" fmla="*/ 92 w 120"/>
                  <a:gd name="T1" fmla="*/ 30 h 82"/>
                  <a:gd name="T2" fmla="*/ 84 w 120"/>
                  <a:gd name="T3" fmla="*/ 30 h 82"/>
                  <a:gd name="T4" fmla="*/ 84 w 120"/>
                  <a:gd name="T5" fmla="*/ 2 h 82"/>
                  <a:gd name="T6" fmla="*/ 82 w 120"/>
                  <a:gd name="T7" fmla="*/ 0 h 82"/>
                  <a:gd name="T8" fmla="*/ 80 w 120"/>
                  <a:gd name="T9" fmla="*/ 2 h 82"/>
                  <a:gd name="T10" fmla="*/ 80 w 120"/>
                  <a:gd name="T11" fmla="*/ 30 h 82"/>
                  <a:gd name="T12" fmla="*/ 40 w 120"/>
                  <a:gd name="T13" fmla="*/ 30 h 82"/>
                  <a:gd name="T14" fmla="*/ 40 w 120"/>
                  <a:gd name="T15" fmla="*/ 2 h 82"/>
                  <a:gd name="T16" fmla="*/ 39 w 120"/>
                  <a:gd name="T17" fmla="*/ 0 h 82"/>
                  <a:gd name="T18" fmla="*/ 37 w 120"/>
                  <a:gd name="T19" fmla="*/ 0 h 82"/>
                  <a:gd name="T20" fmla="*/ 27 w 120"/>
                  <a:gd name="T21" fmla="*/ 12 h 82"/>
                  <a:gd name="T22" fmla="*/ 27 w 120"/>
                  <a:gd name="T23" fmla="*/ 15 h 82"/>
                  <a:gd name="T24" fmla="*/ 30 w 120"/>
                  <a:gd name="T25" fmla="*/ 15 h 82"/>
                  <a:gd name="T26" fmla="*/ 36 w 120"/>
                  <a:gd name="T27" fmla="*/ 7 h 82"/>
                  <a:gd name="T28" fmla="*/ 36 w 120"/>
                  <a:gd name="T29" fmla="*/ 30 h 82"/>
                  <a:gd name="T30" fmla="*/ 28 w 120"/>
                  <a:gd name="T31" fmla="*/ 30 h 82"/>
                  <a:gd name="T32" fmla="*/ 0 w 120"/>
                  <a:gd name="T33" fmla="*/ 56 h 82"/>
                  <a:gd name="T34" fmla="*/ 28 w 120"/>
                  <a:gd name="T35" fmla="*/ 82 h 82"/>
                  <a:gd name="T36" fmla="*/ 30 w 120"/>
                  <a:gd name="T37" fmla="*/ 80 h 82"/>
                  <a:gd name="T38" fmla="*/ 28 w 120"/>
                  <a:gd name="T39" fmla="*/ 78 h 82"/>
                  <a:gd name="T40" fmla="*/ 4 w 120"/>
                  <a:gd name="T41" fmla="*/ 56 h 82"/>
                  <a:gd name="T42" fmla="*/ 28 w 120"/>
                  <a:gd name="T43" fmla="*/ 34 h 82"/>
                  <a:gd name="T44" fmla="*/ 92 w 120"/>
                  <a:gd name="T45" fmla="*/ 34 h 82"/>
                  <a:gd name="T46" fmla="*/ 116 w 120"/>
                  <a:gd name="T47" fmla="*/ 56 h 82"/>
                  <a:gd name="T48" fmla="*/ 92 w 120"/>
                  <a:gd name="T49" fmla="*/ 78 h 82"/>
                  <a:gd name="T50" fmla="*/ 90 w 120"/>
                  <a:gd name="T51" fmla="*/ 80 h 82"/>
                  <a:gd name="T52" fmla="*/ 92 w 120"/>
                  <a:gd name="T53" fmla="*/ 82 h 82"/>
                  <a:gd name="T54" fmla="*/ 120 w 120"/>
                  <a:gd name="T55" fmla="*/ 56 h 82"/>
                  <a:gd name="T56" fmla="*/ 92 w 120"/>
                  <a:gd name="T57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0" h="82">
                    <a:moveTo>
                      <a:pt x="92" y="30"/>
                    </a:move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4" y="0"/>
                      <a:pt x="82" y="0"/>
                    </a:cubicBezTo>
                    <a:cubicBezTo>
                      <a:pt x="81" y="0"/>
                      <a:pt x="80" y="1"/>
                      <a:pt x="80" y="2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3"/>
                      <a:pt x="26" y="15"/>
                      <a:pt x="27" y="15"/>
                    </a:cubicBezTo>
                    <a:cubicBezTo>
                      <a:pt x="28" y="16"/>
                      <a:pt x="29" y="16"/>
                      <a:pt x="30" y="15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13" y="30"/>
                      <a:pt x="0" y="41"/>
                      <a:pt x="0" y="56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30" y="82"/>
                      <a:pt x="30" y="81"/>
                      <a:pt x="30" y="80"/>
                    </a:cubicBezTo>
                    <a:cubicBezTo>
                      <a:pt x="30" y="79"/>
                      <a:pt x="30" y="78"/>
                      <a:pt x="28" y="78"/>
                    </a:cubicBezTo>
                    <a:cubicBezTo>
                      <a:pt x="15" y="78"/>
                      <a:pt x="4" y="68"/>
                      <a:pt x="4" y="56"/>
                    </a:cubicBezTo>
                    <a:cubicBezTo>
                      <a:pt x="4" y="44"/>
                      <a:pt x="15" y="34"/>
                      <a:pt x="28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6" y="34"/>
                      <a:pt x="116" y="44"/>
                      <a:pt x="116" y="56"/>
                    </a:cubicBezTo>
                    <a:cubicBezTo>
                      <a:pt x="116" y="68"/>
                      <a:pt x="106" y="78"/>
                      <a:pt x="92" y="78"/>
                    </a:cubicBezTo>
                    <a:cubicBezTo>
                      <a:pt x="91" y="78"/>
                      <a:pt x="90" y="79"/>
                      <a:pt x="90" y="80"/>
                    </a:cubicBezTo>
                    <a:cubicBezTo>
                      <a:pt x="90" y="81"/>
                      <a:pt x="91" y="82"/>
                      <a:pt x="92" y="82"/>
                    </a:cubicBezTo>
                    <a:cubicBezTo>
                      <a:pt x="108" y="82"/>
                      <a:pt x="120" y="70"/>
                      <a:pt x="120" y="56"/>
                    </a:cubicBezTo>
                    <a:cubicBezTo>
                      <a:pt x="120" y="41"/>
                      <a:pt x="108" y="30"/>
                      <a:pt x="9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16">
                <a:extLst>
                  <a:ext uri="{FF2B5EF4-FFF2-40B4-BE49-F238E27FC236}">
                    <a16:creationId xmlns:a16="http://schemas.microsoft.com/office/drawing/2014/main" id="{55F40159-A447-2149-DE13-4FF71F7EEC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5738" y="2193925"/>
                <a:ext cx="639763" cy="630238"/>
              </a:xfrm>
              <a:custGeom>
                <a:avLst/>
                <a:gdLst>
                  <a:gd name="T0" fmla="*/ 152 w 168"/>
                  <a:gd name="T1" fmla="*/ 0 h 168"/>
                  <a:gd name="T2" fmla="*/ 16 w 168"/>
                  <a:gd name="T3" fmla="*/ 0 h 168"/>
                  <a:gd name="T4" fmla="*/ 0 w 168"/>
                  <a:gd name="T5" fmla="*/ 16 h 168"/>
                  <a:gd name="T6" fmla="*/ 0 w 168"/>
                  <a:gd name="T7" fmla="*/ 152 h 168"/>
                  <a:gd name="T8" fmla="*/ 16 w 168"/>
                  <a:gd name="T9" fmla="*/ 168 h 168"/>
                  <a:gd name="T10" fmla="*/ 152 w 168"/>
                  <a:gd name="T11" fmla="*/ 168 h 168"/>
                  <a:gd name="T12" fmla="*/ 168 w 168"/>
                  <a:gd name="T13" fmla="*/ 152 h 168"/>
                  <a:gd name="T14" fmla="*/ 168 w 168"/>
                  <a:gd name="T15" fmla="*/ 16 h 168"/>
                  <a:gd name="T16" fmla="*/ 152 w 168"/>
                  <a:gd name="T17" fmla="*/ 0 h 168"/>
                  <a:gd name="T18" fmla="*/ 160 w 168"/>
                  <a:gd name="T19" fmla="*/ 152 h 168"/>
                  <a:gd name="T20" fmla="*/ 152 w 168"/>
                  <a:gd name="T21" fmla="*/ 160 h 168"/>
                  <a:gd name="T22" fmla="*/ 16 w 168"/>
                  <a:gd name="T23" fmla="*/ 160 h 168"/>
                  <a:gd name="T24" fmla="*/ 8 w 168"/>
                  <a:gd name="T25" fmla="*/ 152 h 168"/>
                  <a:gd name="T26" fmla="*/ 8 w 168"/>
                  <a:gd name="T27" fmla="*/ 16 h 168"/>
                  <a:gd name="T28" fmla="*/ 16 w 168"/>
                  <a:gd name="T29" fmla="*/ 8 h 168"/>
                  <a:gd name="T30" fmla="*/ 152 w 168"/>
                  <a:gd name="T31" fmla="*/ 8 h 168"/>
                  <a:gd name="T32" fmla="*/ 160 w 168"/>
                  <a:gd name="T33" fmla="*/ 16 h 168"/>
                  <a:gd name="T34" fmla="*/ 160 w 168"/>
                  <a:gd name="T35" fmla="*/ 15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8" h="168">
                    <a:moveTo>
                      <a:pt x="15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1"/>
                      <a:pt x="8" y="168"/>
                      <a:pt x="16" y="168"/>
                    </a:cubicBezTo>
                    <a:cubicBezTo>
                      <a:pt x="152" y="168"/>
                      <a:pt x="152" y="168"/>
                      <a:pt x="152" y="168"/>
                    </a:cubicBezTo>
                    <a:cubicBezTo>
                      <a:pt x="161" y="168"/>
                      <a:pt x="168" y="161"/>
                      <a:pt x="168" y="152"/>
                    </a:cubicBezTo>
                    <a:cubicBezTo>
                      <a:pt x="168" y="16"/>
                      <a:pt x="168" y="16"/>
                      <a:pt x="168" y="16"/>
                    </a:cubicBezTo>
                    <a:cubicBezTo>
                      <a:pt x="168" y="7"/>
                      <a:pt x="161" y="0"/>
                      <a:pt x="152" y="0"/>
                    </a:cubicBezTo>
                    <a:close/>
                    <a:moveTo>
                      <a:pt x="160" y="152"/>
                    </a:moveTo>
                    <a:cubicBezTo>
                      <a:pt x="160" y="156"/>
                      <a:pt x="157" y="160"/>
                      <a:pt x="152" y="160"/>
                    </a:cubicBezTo>
                    <a:cubicBezTo>
                      <a:pt x="16" y="160"/>
                      <a:pt x="16" y="160"/>
                      <a:pt x="16" y="160"/>
                    </a:cubicBezTo>
                    <a:cubicBezTo>
                      <a:pt x="12" y="160"/>
                      <a:pt x="8" y="156"/>
                      <a:pt x="8" y="1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12" y="8"/>
                      <a:pt x="16" y="8"/>
                    </a:cubicBezTo>
                    <a:cubicBezTo>
                      <a:pt x="152" y="8"/>
                      <a:pt x="152" y="8"/>
                      <a:pt x="152" y="8"/>
                    </a:cubicBezTo>
                    <a:cubicBezTo>
                      <a:pt x="157" y="8"/>
                      <a:pt x="160" y="11"/>
                      <a:pt x="160" y="16"/>
                    </a:cubicBezTo>
                    <a:lnTo>
                      <a:pt x="160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5" name="TextBox 266">
              <a:extLst>
                <a:ext uri="{FF2B5EF4-FFF2-40B4-BE49-F238E27FC236}">
                  <a16:creationId xmlns:a16="http://schemas.microsoft.com/office/drawing/2014/main" id="{A34E5A6F-0CCF-899E-F6B2-6FA6B3C0C1EC}"/>
                </a:ext>
              </a:extLst>
            </p:cNvPr>
            <p:cNvSpPr txBox="1"/>
            <p:nvPr/>
          </p:nvSpPr>
          <p:spPr>
            <a:xfrm>
              <a:off x="3581672" y="5176963"/>
              <a:ext cx="10150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 Gateway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FCF577-CABB-37F3-15AB-11616C479DF3}"/>
              </a:ext>
            </a:extLst>
          </p:cNvPr>
          <p:cNvGrpSpPr/>
          <p:nvPr/>
        </p:nvGrpSpPr>
        <p:grpSpPr>
          <a:xfrm>
            <a:off x="4316387" y="5613377"/>
            <a:ext cx="896399" cy="632253"/>
            <a:chOff x="4721516" y="4898653"/>
            <a:chExt cx="896399" cy="632253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5358488E-599A-F92F-913A-C85DE7607E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974" y="4898653"/>
              <a:ext cx="281479" cy="278144"/>
            </a:xfrm>
            <a:custGeom>
              <a:avLst/>
              <a:gdLst>
                <a:gd name="T0" fmla="*/ 88 w 176"/>
                <a:gd name="T1" fmla="*/ 88 h 176"/>
                <a:gd name="T2" fmla="*/ 114 w 176"/>
                <a:gd name="T3" fmla="*/ 88 h 176"/>
                <a:gd name="T4" fmla="*/ 132 w 176"/>
                <a:gd name="T5" fmla="*/ 70 h 176"/>
                <a:gd name="T6" fmla="*/ 132 w 176"/>
                <a:gd name="T7" fmla="*/ 70 h 176"/>
                <a:gd name="T8" fmla="*/ 114 w 176"/>
                <a:gd name="T9" fmla="*/ 52 h 176"/>
                <a:gd name="T10" fmla="*/ 84 w 176"/>
                <a:gd name="T11" fmla="*/ 52 h 176"/>
                <a:gd name="T12" fmla="*/ 84 w 176"/>
                <a:gd name="T13" fmla="*/ 116 h 176"/>
                <a:gd name="T14" fmla="*/ 88 w 176"/>
                <a:gd name="T15" fmla="*/ 116 h 176"/>
                <a:gd name="T16" fmla="*/ 88 w 176"/>
                <a:gd name="T17" fmla="*/ 88 h 176"/>
                <a:gd name="T18" fmla="*/ 88 w 176"/>
                <a:gd name="T19" fmla="*/ 56 h 176"/>
                <a:gd name="T20" fmla="*/ 114 w 176"/>
                <a:gd name="T21" fmla="*/ 56 h 176"/>
                <a:gd name="T22" fmla="*/ 128 w 176"/>
                <a:gd name="T23" fmla="*/ 70 h 176"/>
                <a:gd name="T24" fmla="*/ 114 w 176"/>
                <a:gd name="T25" fmla="*/ 84 h 176"/>
                <a:gd name="T26" fmla="*/ 88 w 176"/>
                <a:gd name="T27" fmla="*/ 84 h 176"/>
                <a:gd name="T28" fmla="*/ 88 w 176"/>
                <a:gd name="T29" fmla="*/ 56 h 176"/>
                <a:gd name="T30" fmla="*/ 88 w 176"/>
                <a:gd name="T31" fmla="*/ 0 h 176"/>
                <a:gd name="T32" fmla="*/ 0 w 176"/>
                <a:gd name="T33" fmla="*/ 88 h 176"/>
                <a:gd name="T34" fmla="*/ 88 w 176"/>
                <a:gd name="T35" fmla="*/ 176 h 176"/>
                <a:gd name="T36" fmla="*/ 176 w 176"/>
                <a:gd name="T37" fmla="*/ 88 h 176"/>
                <a:gd name="T38" fmla="*/ 88 w 176"/>
                <a:gd name="T39" fmla="*/ 0 h 176"/>
                <a:gd name="T40" fmla="*/ 88 w 176"/>
                <a:gd name="T41" fmla="*/ 168 h 176"/>
                <a:gd name="T42" fmla="*/ 8 w 176"/>
                <a:gd name="T43" fmla="*/ 88 h 176"/>
                <a:gd name="T44" fmla="*/ 88 w 176"/>
                <a:gd name="T45" fmla="*/ 8 h 176"/>
                <a:gd name="T46" fmla="*/ 168 w 176"/>
                <a:gd name="T47" fmla="*/ 88 h 176"/>
                <a:gd name="T48" fmla="*/ 88 w 176"/>
                <a:gd name="T49" fmla="*/ 168 h 176"/>
                <a:gd name="T50" fmla="*/ 64 w 176"/>
                <a:gd name="T51" fmla="*/ 52 h 176"/>
                <a:gd name="T52" fmla="*/ 60 w 176"/>
                <a:gd name="T53" fmla="*/ 52 h 176"/>
                <a:gd name="T54" fmla="*/ 60 w 176"/>
                <a:gd name="T55" fmla="*/ 116 h 176"/>
                <a:gd name="T56" fmla="*/ 64 w 176"/>
                <a:gd name="T57" fmla="*/ 116 h 176"/>
                <a:gd name="T58" fmla="*/ 64 w 176"/>
                <a:gd name="T59" fmla="*/ 52 h 176"/>
                <a:gd name="T60" fmla="*/ 88 w 176"/>
                <a:gd name="T61" fmla="*/ 148 h 176"/>
                <a:gd name="T62" fmla="*/ 46 w 176"/>
                <a:gd name="T63" fmla="*/ 131 h 176"/>
                <a:gd name="T64" fmla="*/ 43 w 176"/>
                <a:gd name="T65" fmla="*/ 133 h 176"/>
                <a:gd name="T66" fmla="*/ 88 w 176"/>
                <a:gd name="T67" fmla="*/ 152 h 176"/>
                <a:gd name="T68" fmla="*/ 134 w 176"/>
                <a:gd name="T69" fmla="*/ 133 h 176"/>
                <a:gd name="T70" fmla="*/ 131 w 176"/>
                <a:gd name="T71" fmla="*/ 131 h 176"/>
                <a:gd name="T72" fmla="*/ 88 w 176"/>
                <a:gd name="T73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6">
                  <a:moveTo>
                    <a:pt x="88" y="88"/>
                  </a:moveTo>
                  <a:cubicBezTo>
                    <a:pt x="114" y="88"/>
                    <a:pt x="114" y="88"/>
                    <a:pt x="114" y="88"/>
                  </a:cubicBezTo>
                  <a:cubicBezTo>
                    <a:pt x="124" y="88"/>
                    <a:pt x="132" y="80"/>
                    <a:pt x="132" y="70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0"/>
                    <a:pt x="124" y="52"/>
                    <a:pt x="11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8" y="116"/>
                    <a:pt x="88" y="116"/>
                    <a:pt x="88" y="116"/>
                  </a:cubicBezTo>
                  <a:lnTo>
                    <a:pt x="88" y="88"/>
                  </a:lnTo>
                  <a:close/>
                  <a:moveTo>
                    <a:pt x="88" y="56"/>
                  </a:moveTo>
                  <a:cubicBezTo>
                    <a:pt x="114" y="56"/>
                    <a:pt x="114" y="56"/>
                    <a:pt x="114" y="56"/>
                  </a:cubicBezTo>
                  <a:cubicBezTo>
                    <a:pt x="122" y="56"/>
                    <a:pt x="128" y="62"/>
                    <a:pt x="128" y="70"/>
                  </a:cubicBezTo>
                  <a:cubicBezTo>
                    <a:pt x="128" y="78"/>
                    <a:pt x="122" y="84"/>
                    <a:pt x="114" y="84"/>
                  </a:cubicBezTo>
                  <a:cubicBezTo>
                    <a:pt x="88" y="84"/>
                    <a:pt x="88" y="84"/>
                    <a:pt x="88" y="84"/>
                  </a:cubicBezTo>
                  <a:lnTo>
                    <a:pt x="88" y="56"/>
                  </a:lnTo>
                  <a:close/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3" y="8"/>
                    <a:pt x="168" y="44"/>
                    <a:pt x="168" y="88"/>
                  </a:cubicBezTo>
                  <a:cubicBezTo>
                    <a:pt x="168" y="132"/>
                    <a:pt x="133" y="168"/>
                    <a:pt x="88" y="168"/>
                  </a:cubicBezTo>
                  <a:close/>
                  <a:moveTo>
                    <a:pt x="64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4" y="116"/>
                    <a:pt x="64" y="116"/>
                    <a:pt x="64" y="116"/>
                  </a:cubicBezTo>
                  <a:lnTo>
                    <a:pt x="64" y="52"/>
                  </a:lnTo>
                  <a:close/>
                  <a:moveTo>
                    <a:pt x="88" y="148"/>
                  </a:moveTo>
                  <a:cubicBezTo>
                    <a:pt x="72" y="148"/>
                    <a:pt x="57" y="142"/>
                    <a:pt x="46" y="131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55" y="145"/>
                    <a:pt x="71" y="152"/>
                    <a:pt x="88" y="152"/>
                  </a:cubicBezTo>
                  <a:cubicBezTo>
                    <a:pt x="106" y="152"/>
                    <a:pt x="122" y="145"/>
                    <a:pt x="134" y="133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20" y="142"/>
                    <a:pt x="105" y="148"/>
                    <a:pt x="88" y="1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/>
            </a:p>
          </p:txBody>
        </p:sp>
        <p:sp>
          <p:nvSpPr>
            <p:cNvPr id="83" name="TextBox 266">
              <a:extLst>
                <a:ext uri="{FF2B5EF4-FFF2-40B4-BE49-F238E27FC236}">
                  <a16:creationId xmlns:a16="http://schemas.microsoft.com/office/drawing/2014/main" id="{EB4526FD-5099-9E42-47F7-CA96F3B7ECC4}"/>
                </a:ext>
              </a:extLst>
            </p:cNvPr>
            <p:cNvSpPr txBox="1"/>
            <p:nvPr/>
          </p:nvSpPr>
          <p:spPr>
            <a:xfrm>
              <a:off x="4721516" y="5176963"/>
              <a:ext cx="89639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IP(EIP)</a:t>
              </a:r>
            </a:p>
            <a:p>
              <a:pPr algn="ctr">
                <a:buNone/>
              </a:pPr>
              <a:r>
                <a:rPr lang="en-US" altLang="zh-CN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dev.domain.com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A5AC4ED-A542-F56C-C48D-25414733B0FF}"/>
              </a:ext>
            </a:extLst>
          </p:cNvPr>
          <p:cNvGrpSpPr/>
          <p:nvPr/>
        </p:nvGrpSpPr>
        <p:grpSpPr>
          <a:xfrm>
            <a:off x="2289095" y="5235365"/>
            <a:ext cx="1013419" cy="689557"/>
            <a:chOff x="3571036" y="3887858"/>
            <a:chExt cx="1013419" cy="689557"/>
          </a:xfrm>
        </p:grpSpPr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941C15DC-94EE-A05F-018A-01B045BD9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880" y="3887858"/>
              <a:ext cx="279721" cy="278401"/>
            </a:xfrm>
            <a:custGeom>
              <a:avLst/>
              <a:gdLst>
                <a:gd name="T0" fmla="*/ 96 w 176"/>
                <a:gd name="T1" fmla="*/ 25 h 176"/>
                <a:gd name="T2" fmla="*/ 80 w 176"/>
                <a:gd name="T3" fmla="*/ 25 h 176"/>
                <a:gd name="T4" fmla="*/ 25 w 176"/>
                <a:gd name="T5" fmla="*/ 95 h 176"/>
                <a:gd name="T6" fmla="*/ 88 w 176"/>
                <a:gd name="T7" fmla="*/ 154 h 176"/>
                <a:gd name="T8" fmla="*/ 151 w 176"/>
                <a:gd name="T9" fmla="*/ 95 h 176"/>
                <a:gd name="T10" fmla="*/ 147 w 176"/>
                <a:gd name="T11" fmla="*/ 91 h 176"/>
                <a:gd name="T12" fmla="*/ 88 w 176"/>
                <a:gd name="T13" fmla="*/ 148 h 176"/>
                <a:gd name="T14" fmla="*/ 29 w 176"/>
                <a:gd name="T15" fmla="*/ 91 h 176"/>
                <a:gd name="T16" fmla="*/ 84 w 176"/>
                <a:gd name="T17" fmla="*/ 29 h 176"/>
                <a:gd name="T18" fmla="*/ 92 w 176"/>
                <a:gd name="T19" fmla="*/ 29 h 176"/>
                <a:gd name="T20" fmla="*/ 147 w 176"/>
                <a:gd name="T21" fmla="*/ 91 h 176"/>
                <a:gd name="T22" fmla="*/ 8 w 176"/>
                <a:gd name="T23" fmla="*/ 56 h 176"/>
                <a:gd name="T24" fmla="*/ 20 w 176"/>
                <a:gd name="T25" fmla="*/ 8 h 176"/>
                <a:gd name="T26" fmla="*/ 60 w 176"/>
                <a:gd name="T27" fmla="*/ 4 h 176"/>
                <a:gd name="T28" fmla="*/ 20 w 176"/>
                <a:gd name="T29" fmla="*/ 0 h 176"/>
                <a:gd name="T30" fmla="*/ 0 w 176"/>
                <a:gd name="T31" fmla="*/ 56 h 176"/>
                <a:gd name="T32" fmla="*/ 156 w 176"/>
                <a:gd name="T33" fmla="*/ 0 h 176"/>
                <a:gd name="T34" fmla="*/ 116 w 176"/>
                <a:gd name="T35" fmla="*/ 4 h 176"/>
                <a:gd name="T36" fmla="*/ 156 w 176"/>
                <a:gd name="T37" fmla="*/ 8 h 176"/>
                <a:gd name="T38" fmla="*/ 168 w 176"/>
                <a:gd name="T39" fmla="*/ 56 h 176"/>
                <a:gd name="T40" fmla="*/ 176 w 176"/>
                <a:gd name="T41" fmla="*/ 56 h 176"/>
                <a:gd name="T42" fmla="*/ 156 w 176"/>
                <a:gd name="T43" fmla="*/ 0 h 176"/>
                <a:gd name="T44" fmla="*/ 168 w 176"/>
                <a:gd name="T45" fmla="*/ 120 h 176"/>
                <a:gd name="T46" fmla="*/ 156 w 176"/>
                <a:gd name="T47" fmla="*/ 168 h 176"/>
                <a:gd name="T48" fmla="*/ 116 w 176"/>
                <a:gd name="T49" fmla="*/ 172 h 176"/>
                <a:gd name="T50" fmla="*/ 156 w 176"/>
                <a:gd name="T51" fmla="*/ 176 h 176"/>
                <a:gd name="T52" fmla="*/ 176 w 176"/>
                <a:gd name="T53" fmla="*/ 120 h 176"/>
                <a:gd name="T54" fmla="*/ 56 w 176"/>
                <a:gd name="T55" fmla="*/ 168 h 176"/>
                <a:gd name="T56" fmla="*/ 8 w 176"/>
                <a:gd name="T57" fmla="*/ 156 h 176"/>
                <a:gd name="T58" fmla="*/ 4 w 176"/>
                <a:gd name="T59" fmla="*/ 116 h 176"/>
                <a:gd name="T60" fmla="*/ 0 w 176"/>
                <a:gd name="T61" fmla="*/ 156 h 176"/>
                <a:gd name="T62" fmla="*/ 56 w 176"/>
                <a:gd name="T63" fmla="*/ 176 h 176"/>
                <a:gd name="T64" fmla="*/ 56 w 176"/>
                <a:gd name="T6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151" y="80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4" y="23"/>
                    <a:pt x="91" y="22"/>
                    <a:pt x="88" y="22"/>
                  </a:cubicBezTo>
                  <a:cubicBezTo>
                    <a:pt x="85" y="22"/>
                    <a:pt x="82" y="23"/>
                    <a:pt x="80" y="25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1" y="84"/>
                    <a:pt x="21" y="90"/>
                    <a:pt x="25" y="95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3" y="152"/>
                    <a:pt x="85" y="154"/>
                    <a:pt x="88" y="154"/>
                  </a:cubicBezTo>
                  <a:cubicBezTo>
                    <a:pt x="91" y="154"/>
                    <a:pt x="93" y="152"/>
                    <a:pt x="95" y="150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5" y="90"/>
                    <a:pt x="155" y="84"/>
                    <a:pt x="151" y="80"/>
                  </a:cubicBezTo>
                  <a:close/>
                  <a:moveTo>
                    <a:pt x="147" y="91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90" y="147"/>
                    <a:pt x="89" y="148"/>
                    <a:pt x="88" y="148"/>
                  </a:cubicBezTo>
                  <a:cubicBezTo>
                    <a:pt x="87" y="148"/>
                    <a:pt x="86" y="147"/>
                    <a:pt x="85" y="146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7" y="89"/>
                    <a:pt x="27" y="86"/>
                    <a:pt x="29" y="8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5" y="28"/>
                    <a:pt x="86" y="27"/>
                    <a:pt x="88" y="27"/>
                  </a:cubicBezTo>
                  <a:cubicBezTo>
                    <a:pt x="90" y="27"/>
                    <a:pt x="91" y="28"/>
                    <a:pt x="92" y="29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9" y="86"/>
                    <a:pt x="149" y="89"/>
                    <a:pt x="147" y="91"/>
                  </a:cubicBezTo>
                  <a:close/>
                  <a:moveTo>
                    <a:pt x="4" y="60"/>
                  </a:moveTo>
                  <a:cubicBezTo>
                    <a:pt x="6" y="60"/>
                    <a:pt x="8" y="58"/>
                    <a:pt x="8" y="5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8" y="8"/>
                    <a:pt x="60" y="6"/>
                    <a:pt x="60" y="4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156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6" y="1"/>
                    <a:pt x="116" y="4"/>
                  </a:cubicBezTo>
                  <a:cubicBezTo>
                    <a:pt x="116" y="6"/>
                    <a:pt x="118" y="8"/>
                    <a:pt x="120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63" y="8"/>
                    <a:pt x="168" y="13"/>
                    <a:pt x="168" y="19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8"/>
                    <a:pt x="170" y="60"/>
                    <a:pt x="172" y="60"/>
                  </a:cubicBezTo>
                  <a:cubicBezTo>
                    <a:pt x="174" y="60"/>
                    <a:pt x="176" y="58"/>
                    <a:pt x="176" y="5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8"/>
                    <a:pt x="167" y="0"/>
                    <a:pt x="156" y="0"/>
                  </a:cubicBezTo>
                  <a:close/>
                  <a:moveTo>
                    <a:pt x="172" y="116"/>
                  </a:moveTo>
                  <a:cubicBezTo>
                    <a:pt x="170" y="116"/>
                    <a:pt x="168" y="117"/>
                    <a:pt x="168" y="120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62"/>
                    <a:pt x="163" y="168"/>
                    <a:pt x="156" y="168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18" y="168"/>
                    <a:pt x="116" y="169"/>
                    <a:pt x="116" y="172"/>
                  </a:cubicBezTo>
                  <a:cubicBezTo>
                    <a:pt x="116" y="174"/>
                    <a:pt x="118" y="176"/>
                    <a:pt x="120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67" y="176"/>
                    <a:pt x="176" y="167"/>
                    <a:pt x="176" y="156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7"/>
                    <a:pt x="174" y="116"/>
                    <a:pt x="172" y="116"/>
                  </a:cubicBezTo>
                  <a:close/>
                  <a:moveTo>
                    <a:pt x="56" y="168"/>
                  </a:moveTo>
                  <a:cubicBezTo>
                    <a:pt x="20" y="168"/>
                    <a:pt x="20" y="168"/>
                    <a:pt x="20" y="168"/>
                  </a:cubicBezTo>
                  <a:cubicBezTo>
                    <a:pt x="13" y="168"/>
                    <a:pt x="8" y="162"/>
                    <a:pt x="8" y="15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17"/>
                    <a:pt x="6" y="116"/>
                    <a:pt x="4" y="116"/>
                  </a:cubicBezTo>
                  <a:cubicBezTo>
                    <a:pt x="2" y="116"/>
                    <a:pt x="0" y="117"/>
                    <a:pt x="0" y="12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9" y="176"/>
                    <a:pt x="20" y="176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8" y="176"/>
                    <a:pt x="60" y="174"/>
                    <a:pt x="60" y="172"/>
                  </a:cubicBezTo>
                  <a:cubicBezTo>
                    <a:pt x="60" y="169"/>
                    <a:pt x="58" y="168"/>
                    <a:pt x="56" y="168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TextBox 102">
              <a:extLst>
                <a:ext uri="{FF2B5EF4-FFF2-40B4-BE49-F238E27FC236}">
                  <a16:creationId xmlns:a16="http://schemas.microsoft.com/office/drawing/2014/main" id="{63F58416-F96D-80F0-512B-0E13E062027D}"/>
                </a:ext>
              </a:extLst>
            </p:cNvPr>
            <p:cNvSpPr txBox="1"/>
            <p:nvPr/>
          </p:nvSpPr>
          <p:spPr>
            <a:xfrm>
              <a:off x="3571036" y="4177305"/>
              <a:ext cx="1013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CCE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lower-pods 10.1.32.0/20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lower-services 10.1.64.0/20</a:t>
              </a:r>
              <a:endParaRPr lang="zh-CN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27F5657-D5A8-A4F4-AA4C-DFC10FDC358E}"/>
              </a:ext>
            </a:extLst>
          </p:cNvPr>
          <p:cNvGrpSpPr/>
          <p:nvPr/>
        </p:nvGrpSpPr>
        <p:grpSpPr>
          <a:xfrm>
            <a:off x="876224" y="4213511"/>
            <a:ext cx="436338" cy="480515"/>
            <a:chOff x="1905124" y="4942669"/>
            <a:chExt cx="436338" cy="480515"/>
          </a:xfrm>
        </p:grpSpPr>
        <p:sp>
          <p:nvSpPr>
            <p:cNvPr id="91" name="TextBox 102">
              <a:extLst>
                <a:ext uri="{FF2B5EF4-FFF2-40B4-BE49-F238E27FC236}">
                  <a16:creationId xmlns:a16="http://schemas.microsoft.com/office/drawing/2014/main" id="{4484D10C-710B-4ED9-16B1-A1DF40853FBB}"/>
                </a:ext>
              </a:extLst>
            </p:cNvPr>
            <p:cNvSpPr txBox="1"/>
            <p:nvPr/>
          </p:nvSpPr>
          <p:spPr>
            <a:xfrm>
              <a:off x="1905124" y="517696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VPC</a:t>
              </a:r>
            </a:p>
          </p:txBody>
        </p:sp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0EF652F8-F640-4491-64F4-D96C386F82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BD6CC95-623C-B933-81C9-443CC6D07911}"/>
              </a:ext>
            </a:extLst>
          </p:cNvPr>
          <p:cNvGrpSpPr/>
          <p:nvPr/>
        </p:nvGrpSpPr>
        <p:grpSpPr>
          <a:xfrm>
            <a:off x="3701133" y="5606390"/>
            <a:ext cx="401071" cy="552090"/>
            <a:chOff x="2937167" y="4871094"/>
            <a:chExt cx="401071" cy="552090"/>
          </a:xfrm>
        </p:grpSpPr>
        <p:sp>
          <p:nvSpPr>
            <p:cNvPr id="94" name="TextBox 266">
              <a:extLst>
                <a:ext uri="{FF2B5EF4-FFF2-40B4-BE49-F238E27FC236}">
                  <a16:creationId xmlns:a16="http://schemas.microsoft.com/office/drawing/2014/main" id="{C36D1705-B27A-FD0C-D294-4B2BB1A01162}"/>
                </a:ext>
              </a:extLst>
            </p:cNvPr>
            <p:cNvSpPr txBox="1"/>
            <p:nvPr/>
          </p:nvSpPr>
          <p:spPr>
            <a:xfrm>
              <a:off x="2937167" y="5176963"/>
              <a:ext cx="4010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ELB</a:t>
              </a:r>
              <a:endPara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03FDB46F-42EA-0373-A9C7-E1A6C9386E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1655" y="4871094"/>
              <a:ext cx="312095" cy="305704"/>
            </a:xfrm>
            <a:custGeom>
              <a:avLst/>
              <a:gdLst>
                <a:gd name="T0" fmla="*/ 164 w 176"/>
                <a:gd name="T1" fmla="*/ 113 h 176"/>
                <a:gd name="T2" fmla="*/ 161 w 176"/>
                <a:gd name="T3" fmla="*/ 114 h 176"/>
                <a:gd name="T4" fmla="*/ 98 w 176"/>
                <a:gd name="T5" fmla="*/ 23 h 176"/>
                <a:gd name="T6" fmla="*/ 102 w 176"/>
                <a:gd name="T7" fmla="*/ 14 h 176"/>
                <a:gd name="T8" fmla="*/ 88 w 176"/>
                <a:gd name="T9" fmla="*/ 0 h 176"/>
                <a:gd name="T10" fmla="*/ 73 w 176"/>
                <a:gd name="T11" fmla="*/ 14 h 176"/>
                <a:gd name="T12" fmla="*/ 77 w 176"/>
                <a:gd name="T13" fmla="*/ 23 h 176"/>
                <a:gd name="T14" fmla="*/ 15 w 176"/>
                <a:gd name="T15" fmla="*/ 114 h 176"/>
                <a:gd name="T16" fmla="*/ 12 w 176"/>
                <a:gd name="T17" fmla="*/ 113 h 176"/>
                <a:gd name="T18" fmla="*/ 0 w 176"/>
                <a:gd name="T19" fmla="*/ 125 h 176"/>
                <a:gd name="T20" fmla="*/ 12 w 176"/>
                <a:gd name="T21" fmla="*/ 136 h 176"/>
                <a:gd name="T22" fmla="*/ 16 w 176"/>
                <a:gd name="T23" fmla="*/ 135 h 176"/>
                <a:gd name="T24" fmla="*/ 74 w 176"/>
                <a:gd name="T25" fmla="*/ 163 h 176"/>
                <a:gd name="T26" fmla="*/ 88 w 176"/>
                <a:gd name="T27" fmla="*/ 176 h 176"/>
                <a:gd name="T28" fmla="*/ 102 w 176"/>
                <a:gd name="T29" fmla="*/ 163 h 176"/>
                <a:gd name="T30" fmla="*/ 159 w 176"/>
                <a:gd name="T31" fmla="*/ 136 h 176"/>
                <a:gd name="T32" fmla="*/ 164 w 176"/>
                <a:gd name="T33" fmla="*/ 136 h 176"/>
                <a:gd name="T34" fmla="*/ 176 w 176"/>
                <a:gd name="T35" fmla="*/ 125 h 176"/>
                <a:gd name="T36" fmla="*/ 164 w 176"/>
                <a:gd name="T37" fmla="*/ 113 h 176"/>
                <a:gd name="T38" fmla="*/ 152 w 176"/>
                <a:gd name="T39" fmla="*/ 125 h 176"/>
                <a:gd name="T40" fmla="*/ 153 w 176"/>
                <a:gd name="T41" fmla="*/ 128 h 176"/>
                <a:gd name="T42" fmla="*/ 99 w 176"/>
                <a:gd name="T43" fmla="*/ 154 h 176"/>
                <a:gd name="T44" fmla="*/ 92 w 176"/>
                <a:gd name="T45" fmla="*/ 149 h 176"/>
                <a:gd name="T46" fmla="*/ 92 w 176"/>
                <a:gd name="T47" fmla="*/ 27 h 176"/>
                <a:gd name="T48" fmla="*/ 95 w 176"/>
                <a:gd name="T49" fmla="*/ 26 h 176"/>
                <a:gd name="T50" fmla="*/ 156 w 176"/>
                <a:gd name="T51" fmla="*/ 116 h 176"/>
                <a:gd name="T52" fmla="*/ 152 w 176"/>
                <a:gd name="T53" fmla="*/ 125 h 176"/>
                <a:gd name="T54" fmla="*/ 81 w 176"/>
                <a:gd name="T55" fmla="*/ 26 h 176"/>
                <a:gd name="T56" fmla="*/ 83 w 176"/>
                <a:gd name="T57" fmla="*/ 27 h 176"/>
                <a:gd name="T58" fmla="*/ 83 w 176"/>
                <a:gd name="T59" fmla="*/ 149 h 176"/>
                <a:gd name="T60" fmla="*/ 76 w 176"/>
                <a:gd name="T61" fmla="*/ 154 h 176"/>
                <a:gd name="T62" fmla="*/ 23 w 176"/>
                <a:gd name="T63" fmla="*/ 128 h 176"/>
                <a:gd name="T64" fmla="*/ 24 w 176"/>
                <a:gd name="T65" fmla="*/ 125 h 176"/>
                <a:gd name="T66" fmla="*/ 19 w 176"/>
                <a:gd name="T67" fmla="*/ 116 h 176"/>
                <a:gd name="T68" fmla="*/ 81 w 176"/>
                <a:gd name="T69" fmla="*/ 26 h 176"/>
                <a:gd name="T70" fmla="*/ 4 w 176"/>
                <a:gd name="T71" fmla="*/ 125 h 176"/>
                <a:gd name="T72" fmla="*/ 12 w 176"/>
                <a:gd name="T73" fmla="*/ 118 h 176"/>
                <a:gd name="T74" fmla="*/ 19 w 176"/>
                <a:gd name="T75" fmla="*/ 125 h 176"/>
                <a:gd name="T76" fmla="*/ 12 w 176"/>
                <a:gd name="T77" fmla="*/ 132 h 176"/>
                <a:gd name="T78" fmla="*/ 4 w 176"/>
                <a:gd name="T79" fmla="*/ 125 h 176"/>
                <a:gd name="T80" fmla="*/ 88 w 176"/>
                <a:gd name="T81" fmla="*/ 171 h 176"/>
                <a:gd name="T82" fmla="*/ 78 w 176"/>
                <a:gd name="T83" fmla="*/ 162 h 176"/>
                <a:gd name="T84" fmla="*/ 88 w 176"/>
                <a:gd name="T85" fmla="*/ 153 h 176"/>
                <a:gd name="T86" fmla="*/ 97 w 176"/>
                <a:gd name="T87" fmla="*/ 162 h 176"/>
                <a:gd name="T88" fmla="*/ 88 w 176"/>
                <a:gd name="T89" fmla="*/ 171 h 176"/>
                <a:gd name="T90" fmla="*/ 164 w 176"/>
                <a:gd name="T91" fmla="*/ 132 h 176"/>
                <a:gd name="T92" fmla="*/ 157 w 176"/>
                <a:gd name="T93" fmla="*/ 125 h 176"/>
                <a:gd name="T94" fmla="*/ 164 w 176"/>
                <a:gd name="T95" fmla="*/ 118 h 176"/>
                <a:gd name="T96" fmla="*/ 171 w 176"/>
                <a:gd name="T97" fmla="*/ 125 h 176"/>
                <a:gd name="T98" fmla="*/ 164 w 176"/>
                <a:gd name="T99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76">
                  <a:moveTo>
                    <a:pt x="164" y="113"/>
                  </a:moveTo>
                  <a:cubicBezTo>
                    <a:pt x="163" y="113"/>
                    <a:pt x="162" y="113"/>
                    <a:pt x="161" y="11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101" y="20"/>
                    <a:pt x="102" y="17"/>
                    <a:pt x="102" y="14"/>
                  </a:cubicBezTo>
                  <a:cubicBezTo>
                    <a:pt x="102" y="6"/>
                    <a:pt x="96" y="0"/>
                    <a:pt x="88" y="0"/>
                  </a:cubicBezTo>
                  <a:cubicBezTo>
                    <a:pt x="80" y="0"/>
                    <a:pt x="73" y="6"/>
                    <a:pt x="73" y="14"/>
                  </a:cubicBezTo>
                  <a:cubicBezTo>
                    <a:pt x="73" y="17"/>
                    <a:pt x="75" y="21"/>
                    <a:pt x="77" y="23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4" y="114"/>
                    <a:pt x="13" y="113"/>
                    <a:pt x="12" y="113"/>
                  </a:cubicBezTo>
                  <a:cubicBezTo>
                    <a:pt x="5" y="113"/>
                    <a:pt x="0" y="118"/>
                    <a:pt x="0" y="125"/>
                  </a:cubicBezTo>
                  <a:cubicBezTo>
                    <a:pt x="0" y="131"/>
                    <a:pt x="5" y="136"/>
                    <a:pt x="12" y="136"/>
                  </a:cubicBezTo>
                  <a:cubicBezTo>
                    <a:pt x="13" y="136"/>
                    <a:pt x="15" y="136"/>
                    <a:pt x="16" y="135"/>
                  </a:cubicBezTo>
                  <a:cubicBezTo>
                    <a:pt x="74" y="163"/>
                    <a:pt x="74" y="163"/>
                    <a:pt x="74" y="163"/>
                  </a:cubicBezTo>
                  <a:cubicBezTo>
                    <a:pt x="74" y="170"/>
                    <a:pt x="80" y="176"/>
                    <a:pt x="88" y="176"/>
                  </a:cubicBezTo>
                  <a:cubicBezTo>
                    <a:pt x="95" y="176"/>
                    <a:pt x="102" y="170"/>
                    <a:pt x="102" y="163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61" y="136"/>
                    <a:pt x="162" y="136"/>
                    <a:pt x="164" y="136"/>
                  </a:cubicBezTo>
                  <a:cubicBezTo>
                    <a:pt x="170" y="136"/>
                    <a:pt x="176" y="131"/>
                    <a:pt x="176" y="125"/>
                  </a:cubicBezTo>
                  <a:cubicBezTo>
                    <a:pt x="176" y="118"/>
                    <a:pt x="170" y="113"/>
                    <a:pt x="164" y="113"/>
                  </a:cubicBezTo>
                  <a:close/>
                  <a:moveTo>
                    <a:pt x="152" y="125"/>
                  </a:moveTo>
                  <a:cubicBezTo>
                    <a:pt x="152" y="126"/>
                    <a:pt x="152" y="127"/>
                    <a:pt x="153" y="128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7" y="151"/>
                    <a:pt x="95" y="150"/>
                    <a:pt x="92" y="149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3" y="26"/>
                    <a:pt x="94" y="26"/>
                    <a:pt x="95" y="2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4" y="118"/>
                    <a:pt x="152" y="121"/>
                    <a:pt x="152" y="125"/>
                  </a:cubicBezTo>
                  <a:close/>
                  <a:moveTo>
                    <a:pt x="81" y="26"/>
                  </a:moveTo>
                  <a:cubicBezTo>
                    <a:pt x="82" y="26"/>
                    <a:pt x="82" y="27"/>
                    <a:pt x="83" y="27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0" y="150"/>
                    <a:pt x="78" y="151"/>
                    <a:pt x="76" y="154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4" y="126"/>
                    <a:pt x="24" y="125"/>
                  </a:cubicBezTo>
                  <a:cubicBezTo>
                    <a:pt x="24" y="121"/>
                    <a:pt x="22" y="118"/>
                    <a:pt x="19" y="116"/>
                  </a:cubicBezTo>
                  <a:lnTo>
                    <a:pt x="81" y="26"/>
                  </a:lnTo>
                  <a:close/>
                  <a:moveTo>
                    <a:pt x="4" y="125"/>
                  </a:moveTo>
                  <a:cubicBezTo>
                    <a:pt x="4" y="121"/>
                    <a:pt x="8" y="118"/>
                    <a:pt x="12" y="118"/>
                  </a:cubicBezTo>
                  <a:cubicBezTo>
                    <a:pt x="16" y="118"/>
                    <a:pt x="19" y="121"/>
                    <a:pt x="19" y="125"/>
                  </a:cubicBezTo>
                  <a:cubicBezTo>
                    <a:pt x="19" y="129"/>
                    <a:pt x="16" y="132"/>
                    <a:pt x="12" y="132"/>
                  </a:cubicBezTo>
                  <a:cubicBezTo>
                    <a:pt x="8" y="132"/>
                    <a:pt x="4" y="129"/>
                    <a:pt x="4" y="125"/>
                  </a:cubicBezTo>
                  <a:close/>
                  <a:moveTo>
                    <a:pt x="88" y="171"/>
                  </a:moveTo>
                  <a:cubicBezTo>
                    <a:pt x="82" y="171"/>
                    <a:pt x="78" y="167"/>
                    <a:pt x="78" y="162"/>
                  </a:cubicBezTo>
                  <a:cubicBezTo>
                    <a:pt x="78" y="157"/>
                    <a:pt x="82" y="153"/>
                    <a:pt x="88" y="153"/>
                  </a:cubicBezTo>
                  <a:cubicBezTo>
                    <a:pt x="93" y="153"/>
                    <a:pt x="97" y="157"/>
                    <a:pt x="97" y="162"/>
                  </a:cubicBezTo>
                  <a:cubicBezTo>
                    <a:pt x="97" y="167"/>
                    <a:pt x="93" y="171"/>
                    <a:pt x="88" y="171"/>
                  </a:cubicBezTo>
                  <a:close/>
                  <a:moveTo>
                    <a:pt x="164" y="132"/>
                  </a:moveTo>
                  <a:cubicBezTo>
                    <a:pt x="160" y="132"/>
                    <a:pt x="157" y="129"/>
                    <a:pt x="157" y="125"/>
                  </a:cubicBezTo>
                  <a:cubicBezTo>
                    <a:pt x="157" y="121"/>
                    <a:pt x="160" y="118"/>
                    <a:pt x="164" y="118"/>
                  </a:cubicBezTo>
                  <a:cubicBezTo>
                    <a:pt x="168" y="118"/>
                    <a:pt x="171" y="121"/>
                    <a:pt x="171" y="125"/>
                  </a:cubicBezTo>
                  <a:cubicBezTo>
                    <a:pt x="171" y="129"/>
                    <a:pt x="168" y="132"/>
                    <a:pt x="164" y="132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6430EFD-7476-F6A0-B01F-C063EDDF943F}"/>
              </a:ext>
            </a:extLst>
          </p:cNvPr>
          <p:cNvGrpSpPr/>
          <p:nvPr/>
        </p:nvGrpSpPr>
        <p:grpSpPr>
          <a:xfrm>
            <a:off x="1520851" y="5062907"/>
            <a:ext cx="415498" cy="532409"/>
            <a:chOff x="1915544" y="1511221"/>
            <a:chExt cx="415498" cy="532409"/>
          </a:xfrm>
        </p:grpSpPr>
        <p:sp>
          <p:nvSpPr>
            <p:cNvPr id="97" name="TextBox 35">
              <a:extLst>
                <a:ext uri="{FF2B5EF4-FFF2-40B4-BE49-F238E27FC236}">
                  <a16:creationId xmlns:a16="http://schemas.microsoft.com/office/drawing/2014/main" id="{9135B403-B3AB-29D1-729A-3BA656BD3093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8" name="组合 47">
              <a:extLst>
                <a:ext uri="{FF2B5EF4-FFF2-40B4-BE49-F238E27FC236}">
                  <a16:creationId xmlns:a16="http://schemas.microsoft.com/office/drawing/2014/main" id="{BA442783-AEB9-6691-272A-B38A51145096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99" name="Oval 5">
                <a:extLst>
                  <a:ext uri="{FF2B5EF4-FFF2-40B4-BE49-F238E27FC236}">
                    <a16:creationId xmlns:a16="http://schemas.microsoft.com/office/drawing/2014/main" id="{927DCD68-49E8-FD9E-5835-708EE3E1D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895FE0A3-9A83-7851-8662-4BA78DC08E9B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31057DA3-506B-C21C-42AA-65B11CB3DA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02" name="Freeform 8">
                <a:extLst>
                  <a:ext uri="{FF2B5EF4-FFF2-40B4-BE49-F238E27FC236}">
                    <a16:creationId xmlns:a16="http://schemas.microsoft.com/office/drawing/2014/main" id="{1747355B-CABA-26BB-33F9-14AD5CC94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C13A38D9-5C5C-BE21-7AA0-EA6F206E287B}"/>
              </a:ext>
            </a:extLst>
          </p:cNvPr>
          <p:cNvSpPr/>
          <p:nvPr/>
        </p:nvSpPr>
        <p:spPr>
          <a:xfrm>
            <a:off x="959651" y="4721903"/>
            <a:ext cx="3269450" cy="1368033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35">
            <a:extLst>
              <a:ext uri="{FF2B5EF4-FFF2-40B4-BE49-F238E27FC236}">
                <a16:creationId xmlns:a16="http://schemas.microsoft.com/office/drawing/2014/main" id="{11D9DF99-A674-81CD-C7C3-3921A3199018}"/>
              </a:ext>
            </a:extLst>
          </p:cNvPr>
          <p:cNvSpPr txBox="1"/>
          <p:nvPr/>
        </p:nvSpPr>
        <p:spPr>
          <a:xfrm>
            <a:off x="1230424" y="4232821"/>
            <a:ext cx="1234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 10.1.0.0/19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1415822-0C4C-87AD-5A5E-4416413ECD5F}"/>
              </a:ext>
            </a:extLst>
          </p:cNvPr>
          <p:cNvGrpSpPr/>
          <p:nvPr/>
        </p:nvGrpSpPr>
        <p:grpSpPr>
          <a:xfrm>
            <a:off x="899484" y="4800819"/>
            <a:ext cx="617478" cy="480515"/>
            <a:chOff x="1814554" y="4942669"/>
            <a:chExt cx="617478" cy="480515"/>
          </a:xfrm>
        </p:grpSpPr>
        <p:sp>
          <p:nvSpPr>
            <p:cNvPr id="109" name="TextBox 102">
              <a:extLst>
                <a:ext uri="{FF2B5EF4-FFF2-40B4-BE49-F238E27FC236}">
                  <a16:creationId xmlns:a16="http://schemas.microsoft.com/office/drawing/2014/main" id="{7E1D5512-93E4-32E9-D6AF-D8FAC4328EE7}"/>
                </a:ext>
              </a:extLst>
            </p:cNvPr>
            <p:cNvSpPr txBox="1"/>
            <p:nvPr/>
          </p:nvSpPr>
          <p:spPr>
            <a:xfrm>
              <a:off x="1814554" y="5176963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Subnet</a:t>
              </a:r>
            </a:p>
          </p:txBody>
        </p:sp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56360FE4-3C9E-1C9C-7885-807BD71392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11" name="TextBox 35">
            <a:extLst>
              <a:ext uri="{FF2B5EF4-FFF2-40B4-BE49-F238E27FC236}">
                <a16:creationId xmlns:a16="http://schemas.microsoft.com/office/drawing/2014/main" id="{C3764289-A593-178A-FEAC-9106036B8569}"/>
              </a:ext>
            </a:extLst>
          </p:cNvPr>
          <p:cNvSpPr txBox="1"/>
          <p:nvPr/>
        </p:nvSpPr>
        <p:spPr>
          <a:xfrm>
            <a:off x="1324387" y="4788809"/>
            <a:ext cx="1755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lower-internal 10.1.0.0/20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32F5DB-8157-F86E-99D8-FBEB8D09997A}"/>
              </a:ext>
            </a:extLst>
          </p:cNvPr>
          <p:cNvGrpSpPr/>
          <p:nvPr/>
        </p:nvGrpSpPr>
        <p:grpSpPr>
          <a:xfrm>
            <a:off x="1812935" y="5253546"/>
            <a:ext cx="415498" cy="532409"/>
            <a:chOff x="1915544" y="1511221"/>
            <a:chExt cx="415498" cy="532409"/>
          </a:xfrm>
        </p:grpSpPr>
        <p:sp>
          <p:nvSpPr>
            <p:cNvPr id="113" name="TextBox 35">
              <a:extLst>
                <a:ext uri="{FF2B5EF4-FFF2-40B4-BE49-F238E27FC236}">
                  <a16:creationId xmlns:a16="http://schemas.microsoft.com/office/drawing/2014/main" id="{0D68A2A9-8AF5-89A0-82CD-D8E637710237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4" name="组合 47">
              <a:extLst>
                <a:ext uri="{FF2B5EF4-FFF2-40B4-BE49-F238E27FC236}">
                  <a16:creationId xmlns:a16="http://schemas.microsoft.com/office/drawing/2014/main" id="{E78F9552-14C1-2DDE-5603-FBA98DD5DAFD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115" name="Oval 5">
                <a:extLst>
                  <a:ext uri="{FF2B5EF4-FFF2-40B4-BE49-F238E27FC236}">
                    <a16:creationId xmlns:a16="http://schemas.microsoft.com/office/drawing/2014/main" id="{EA7193FE-6CB1-9F5C-0D85-FD7171B6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16" name="Freeform 6">
                <a:extLst>
                  <a:ext uri="{FF2B5EF4-FFF2-40B4-BE49-F238E27FC236}">
                    <a16:creationId xmlns:a16="http://schemas.microsoft.com/office/drawing/2014/main" id="{BF977D86-62C8-B65D-C68F-9E7BE16DBD2E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17" name="Freeform 7">
                <a:extLst>
                  <a:ext uri="{FF2B5EF4-FFF2-40B4-BE49-F238E27FC236}">
                    <a16:creationId xmlns:a16="http://schemas.microsoft.com/office/drawing/2014/main" id="{DE265BF0-9EC8-438D-FDA3-C54555B9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18" name="Freeform 8">
                <a:extLst>
                  <a:ext uri="{FF2B5EF4-FFF2-40B4-BE49-F238E27FC236}">
                    <a16:creationId xmlns:a16="http://schemas.microsoft.com/office/drawing/2014/main" id="{29BF2441-0A04-4BF3-948B-AD25A49945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2DB3F39-AA9E-6204-9B50-1395E2C846C2}"/>
              </a:ext>
            </a:extLst>
          </p:cNvPr>
          <p:cNvGrpSpPr/>
          <p:nvPr/>
        </p:nvGrpSpPr>
        <p:grpSpPr>
          <a:xfrm>
            <a:off x="1518228" y="5559475"/>
            <a:ext cx="415498" cy="532409"/>
            <a:chOff x="1915544" y="1511221"/>
            <a:chExt cx="415498" cy="532409"/>
          </a:xfrm>
        </p:grpSpPr>
        <p:sp>
          <p:nvSpPr>
            <p:cNvPr id="122" name="TextBox 35">
              <a:extLst>
                <a:ext uri="{FF2B5EF4-FFF2-40B4-BE49-F238E27FC236}">
                  <a16:creationId xmlns:a16="http://schemas.microsoft.com/office/drawing/2014/main" id="{A77E485F-7A71-6ED3-D86F-550400E826CD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3" name="组合 47">
              <a:extLst>
                <a:ext uri="{FF2B5EF4-FFF2-40B4-BE49-F238E27FC236}">
                  <a16:creationId xmlns:a16="http://schemas.microsoft.com/office/drawing/2014/main" id="{04AA0A54-52D8-5C43-F8B0-DFD82D221466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124" name="Oval 5">
                <a:extLst>
                  <a:ext uri="{FF2B5EF4-FFF2-40B4-BE49-F238E27FC236}">
                    <a16:creationId xmlns:a16="http://schemas.microsoft.com/office/drawing/2014/main" id="{6CA76C47-32C6-5C7E-BA50-D9B2E5F8E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25" name="Freeform 6">
                <a:extLst>
                  <a:ext uri="{FF2B5EF4-FFF2-40B4-BE49-F238E27FC236}">
                    <a16:creationId xmlns:a16="http://schemas.microsoft.com/office/drawing/2014/main" id="{53F385EE-5049-7AB9-B7B2-FCFE3CD059CA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26" name="Freeform 7">
                <a:extLst>
                  <a:ext uri="{FF2B5EF4-FFF2-40B4-BE49-F238E27FC236}">
                    <a16:creationId xmlns:a16="http://schemas.microsoft.com/office/drawing/2014/main" id="{CE14EA3E-EA46-4452-05E0-4F71365CA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27" name="Freeform 8">
                <a:extLst>
                  <a:ext uri="{FF2B5EF4-FFF2-40B4-BE49-F238E27FC236}">
                    <a16:creationId xmlns:a16="http://schemas.microsoft.com/office/drawing/2014/main" id="{428C4894-5576-AE45-B015-70F8175A4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CF8E08A-E5B5-12A3-6D75-618B633CFC1E}"/>
              </a:ext>
            </a:extLst>
          </p:cNvPr>
          <p:cNvCxnSpPr>
            <a:cxnSpLocks/>
            <a:stCxn id="85" idx="26"/>
            <a:endCxn id="95" idx="8"/>
          </p:cNvCxnSpPr>
          <p:nvPr/>
        </p:nvCxnSpPr>
        <p:spPr>
          <a:xfrm>
            <a:off x="2935660" y="5425184"/>
            <a:ext cx="831240" cy="37748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0617E0C-BA70-9935-E908-351AB82DEACD}"/>
              </a:ext>
            </a:extLst>
          </p:cNvPr>
          <p:cNvCxnSpPr>
            <a:cxnSpLocks/>
            <a:endCxn id="42" idx="16"/>
          </p:cNvCxnSpPr>
          <p:nvPr/>
        </p:nvCxnSpPr>
        <p:spPr>
          <a:xfrm flipV="1">
            <a:off x="4039699" y="5752449"/>
            <a:ext cx="584146" cy="4040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8" descr="NGINX Ingress Controller">
            <a:extLst>
              <a:ext uri="{FF2B5EF4-FFF2-40B4-BE49-F238E27FC236}">
                <a16:creationId xmlns:a16="http://schemas.microsoft.com/office/drawing/2014/main" id="{CF55BEB0-6902-DDB6-9FA0-1E7828C9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81" y="5430333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240E6F0-0EC3-4F3E-D455-4A53C3C0FC83}"/>
              </a:ext>
            </a:extLst>
          </p:cNvPr>
          <p:cNvCxnSpPr>
            <a:cxnSpLocks/>
            <a:stCxn id="62" idx="2"/>
            <a:endCxn id="103" idx="0"/>
          </p:cNvCxnSpPr>
          <p:nvPr/>
        </p:nvCxnSpPr>
        <p:spPr>
          <a:xfrm>
            <a:off x="2594376" y="3667167"/>
            <a:ext cx="0" cy="1054736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90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2510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Desplegar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recursos</a:t>
            </a:r>
            <a:endParaRPr lang="en-US" sz="24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F9283-4F00-8487-4FBF-F3280788BCCA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313493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D0A1E9-8462-AFBD-F659-099D525F0180}"/>
              </a:ext>
            </a:extLst>
          </p:cNvPr>
          <p:cNvSpPr txBox="1"/>
          <p:nvPr/>
        </p:nvSpPr>
        <p:spPr>
          <a:xfrm>
            <a:off x="313493" y="1082964"/>
            <a:ext cx="53083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dirty="0">
                <a:latin typeface="+mj-lt"/>
              </a:rPr>
              <a:t>Crear un ECS en la misma VPC que el </a:t>
            </a:r>
            <a:r>
              <a:rPr lang="es-ES_tradnl" dirty="0" err="1">
                <a:latin typeface="+mj-lt"/>
              </a:rPr>
              <a:t>cluster</a:t>
            </a:r>
            <a:r>
              <a:rPr lang="es-ES_tradnl" dirty="0">
                <a:latin typeface="+mj-lt"/>
              </a:rPr>
              <a:t> de CCE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>
                <a:latin typeface="+mj-lt"/>
              </a:rPr>
              <a:t>Exportar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>
                <a:latin typeface="+mj-lt"/>
              </a:rPr>
              <a:t>Instalar </a:t>
            </a:r>
            <a:r>
              <a:rPr lang="es-ES_tradnl" dirty="0" err="1">
                <a:latin typeface="+mj-lt"/>
              </a:rPr>
              <a:t>helm</a:t>
            </a:r>
            <a:endParaRPr lang="es-ES_tradnl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dirty="0">
                <a:latin typeface="+mj-lt"/>
              </a:rPr>
              <a:t>Dominio: ~10$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>
                <a:latin typeface="+mj-lt"/>
              </a:rPr>
              <a:t>Proveedor de email: :’)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>
                <a:latin typeface="+mj-lt"/>
              </a:rPr>
              <a:t>K8s para aplicaciones(opcional): ~240$/mensual</a:t>
            </a:r>
          </a:p>
        </p:txBody>
      </p:sp>
    </p:spTree>
    <p:extLst>
      <p:ext uri="{BB962C8B-B14F-4D97-AF65-F5344CB8AC3E}">
        <p14:creationId xmlns:p14="http://schemas.microsoft.com/office/powerpoint/2010/main" val="1389309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451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Descargar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API Token de Cloudflare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462D8C-FF6A-2387-57D0-684F0C243F41}"/>
              </a:ext>
            </a:extLst>
          </p:cNvPr>
          <p:cNvSpPr txBox="1"/>
          <p:nvPr/>
        </p:nvSpPr>
        <p:spPr>
          <a:xfrm>
            <a:off x="231238" y="738887"/>
            <a:ext cx="2429361" cy="46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Seleccionar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dominio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2FEA9-5968-041E-509D-B4683FE7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85" y="1029549"/>
            <a:ext cx="9950629" cy="51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52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451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Descargar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API Token de Cloudflare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462D8C-FF6A-2387-57D0-684F0C243F41}"/>
              </a:ext>
            </a:extLst>
          </p:cNvPr>
          <p:cNvSpPr txBox="1"/>
          <p:nvPr/>
        </p:nvSpPr>
        <p:spPr>
          <a:xfrm>
            <a:off x="231238" y="738887"/>
            <a:ext cx="2429361" cy="46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Obtener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API Token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01C8A-302F-8FFD-4C6B-5A78AD75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85" y="1029550"/>
            <a:ext cx="9836609" cy="510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45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451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Descargar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API Token de Cloudflare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462D8C-FF6A-2387-57D0-684F0C243F41}"/>
              </a:ext>
            </a:extLst>
          </p:cNvPr>
          <p:cNvSpPr txBox="1"/>
          <p:nvPr/>
        </p:nvSpPr>
        <p:spPr>
          <a:xfrm>
            <a:off x="231238" y="738887"/>
            <a:ext cx="2429361" cy="46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Obtener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API Token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99F8E-AF73-034D-A9F1-8DC3AECE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86" y="1048591"/>
            <a:ext cx="9831258" cy="50895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9DF6A1-4923-8E14-5332-01CDC9021383}"/>
              </a:ext>
            </a:extLst>
          </p:cNvPr>
          <p:cNvCxnSpPr>
            <a:cxnSpLocks/>
          </p:cNvCxnSpPr>
          <p:nvPr/>
        </p:nvCxnSpPr>
        <p:spPr>
          <a:xfrm flipV="1">
            <a:off x="8271933" y="2252133"/>
            <a:ext cx="254000" cy="338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662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451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Descargar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API Token de Cloudflare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462D8C-FF6A-2387-57D0-684F0C243F41}"/>
              </a:ext>
            </a:extLst>
          </p:cNvPr>
          <p:cNvSpPr txBox="1"/>
          <p:nvPr/>
        </p:nvSpPr>
        <p:spPr>
          <a:xfrm>
            <a:off x="231238" y="738887"/>
            <a:ext cx="2429361" cy="46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Obtener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API Token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9DF6A1-4923-8E14-5332-01CDC9021383}"/>
              </a:ext>
            </a:extLst>
          </p:cNvPr>
          <p:cNvCxnSpPr>
            <a:cxnSpLocks/>
          </p:cNvCxnSpPr>
          <p:nvPr/>
        </p:nvCxnSpPr>
        <p:spPr>
          <a:xfrm flipV="1">
            <a:off x="8271933" y="2252133"/>
            <a:ext cx="254000" cy="338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2306E6-9E4D-33D7-6CA2-0FCD07E5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86" y="1048591"/>
            <a:ext cx="9747447" cy="50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13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2729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Instalar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prerequisitos</a:t>
            </a:r>
            <a:endParaRPr lang="en-US" sz="24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313493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D0A1E9-8462-AFBD-F659-099D525F0180}"/>
              </a:ext>
            </a:extLst>
          </p:cNvPr>
          <p:cNvSpPr txBox="1"/>
          <p:nvPr/>
        </p:nvSpPr>
        <p:spPr>
          <a:xfrm>
            <a:off x="313493" y="1082964"/>
            <a:ext cx="1161683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Crear un ECS en la misma VPC que el </a:t>
            </a:r>
            <a:r>
              <a:rPr lang="es-ES_tradnl" sz="1600" dirty="0" err="1">
                <a:latin typeface="+mj-lt"/>
              </a:rPr>
              <a:t>cluster</a:t>
            </a:r>
            <a:r>
              <a:rPr lang="es-ES_tradnl" sz="1600" dirty="0">
                <a:latin typeface="+mj-lt"/>
              </a:rPr>
              <a:t> de CCE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Agregar la credenciales del </a:t>
            </a:r>
            <a:r>
              <a:rPr lang="es-ES_tradnl" sz="1600" dirty="0" err="1">
                <a:latin typeface="+mj-lt"/>
              </a:rPr>
              <a:t>cluster</a:t>
            </a:r>
            <a:endParaRPr lang="es-ES_tradnl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1600" dirty="0" err="1">
                <a:latin typeface="+mj-lt"/>
              </a:rPr>
              <a:t>export</a:t>
            </a:r>
            <a:r>
              <a:rPr lang="es-ES_tradnl" sz="1600" dirty="0">
                <a:latin typeface="+mj-lt"/>
              </a:rPr>
              <a:t> KUBECONFIG=[Ruta al archivo </a:t>
            </a:r>
            <a:r>
              <a:rPr lang="es-ES_tradnl" sz="1600" dirty="0" err="1">
                <a:latin typeface="+mj-lt"/>
              </a:rPr>
              <a:t>yaml</a:t>
            </a:r>
            <a:r>
              <a:rPr lang="es-ES_tradnl" sz="1600" dirty="0">
                <a:latin typeface="+mj-lt"/>
              </a:rPr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Instalar Helm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curl -</a:t>
            </a:r>
            <a:r>
              <a:rPr lang="en-US" sz="1600" dirty="0" err="1">
                <a:latin typeface="+mj-lt"/>
              </a:rPr>
              <a:t>fsSL</a:t>
            </a:r>
            <a:r>
              <a:rPr lang="en-US" sz="1600" dirty="0">
                <a:latin typeface="+mj-lt"/>
              </a:rPr>
              <a:t> -o get_helm.sh </a:t>
            </a:r>
            <a:r>
              <a:rPr lang="en-US" sz="1600" dirty="0">
                <a:latin typeface="+mj-lt"/>
                <a:hlinkClick r:id="rId2"/>
              </a:rPr>
              <a:t>https://raw.githubusercontent.com/helm/helm/main/scripts/get-helm-3</a:t>
            </a:r>
            <a:endParaRPr lang="en-US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chmod</a:t>
            </a:r>
            <a:r>
              <a:rPr lang="en-US" sz="1600" dirty="0">
                <a:latin typeface="+mj-lt"/>
              </a:rPr>
              <a:t> 700 get_helm.sh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./get_helm.sh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Instalar </a:t>
            </a:r>
            <a:r>
              <a:rPr lang="es-ES_tradnl" sz="1600" dirty="0" err="1">
                <a:latin typeface="+mj-lt"/>
              </a:rPr>
              <a:t>Kubed</a:t>
            </a:r>
            <a:endParaRPr lang="es-ES_tradnl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1600" dirty="0" err="1">
                <a:latin typeface="+mj-lt"/>
              </a:rPr>
              <a:t>helm</a:t>
            </a:r>
            <a:r>
              <a:rPr lang="es-ES_tradnl" sz="1600" dirty="0">
                <a:latin typeface="+mj-lt"/>
              </a:rPr>
              <a:t> </a:t>
            </a:r>
            <a:r>
              <a:rPr lang="es-ES_tradnl" sz="1600" dirty="0" err="1">
                <a:latin typeface="+mj-lt"/>
              </a:rPr>
              <a:t>install</a:t>
            </a:r>
            <a:r>
              <a:rPr lang="es-ES_tradnl" sz="1600" dirty="0">
                <a:latin typeface="+mj-lt"/>
              </a:rPr>
              <a:t> </a:t>
            </a:r>
            <a:r>
              <a:rPr lang="es-ES_tradnl" sz="1600" dirty="0" err="1">
                <a:latin typeface="+mj-lt"/>
              </a:rPr>
              <a:t>kubed</a:t>
            </a:r>
            <a:r>
              <a:rPr lang="es-ES_tradnl" sz="1600" dirty="0">
                <a:latin typeface="+mj-lt"/>
              </a:rPr>
              <a:t> </a:t>
            </a:r>
            <a:r>
              <a:rPr lang="es-ES_tradnl" sz="1600" dirty="0" err="1">
                <a:latin typeface="+mj-lt"/>
              </a:rPr>
              <a:t>appscode</a:t>
            </a:r>
            <a:r>
              <a:rPr lang="es-ES_tradnl" sz="1600" dirty="0">
                <a:latin typeface="+mj-lt"/>
              </a:rPr>
              <a:t>/</a:t>
            </a:r>
            <a:r>
              <a:rPr lang="es-ES_tradnl" sz="1600" dirty="0" err="1">
                <a:latin typeface="+mj-lt"/>
              </a:rPr>
              <a:t>kubed</a:t>
            </a:r>
            <a:r>
              <a:rPr lang="es-ES_tradnl"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--namespace </a:t>
            </a:r>
            <a:r>
              <a:rPr lang="es-ES_tradnl" sz="1600" dirty="0" err="1">
                <a:latin typeface="+mj-lt"/>
              </a:rPr>
              <a:t>kube-system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Instalar </a:t>
            </a:r>
            <a:r>
              <a:rPr lang="es-ES_tradnl" sz="1600" dirty="0" err="1">
                <a:latin typeface="+mj-lt"/>
              </a:rPr>
              <a:t>cert</a:t>
            </a:r>
            <a:r>
              <a:rPr lang="es-ES_tradnl" sz="1600" dirty="0">
                <a:latin typeface="+mj-lt"/>
              </a:rPr>
              <a:t>-manager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add </a:t>
            </a:r>
            <a:r>
              <a:rPr lang="en-US" sz="1600" dirty="0" err="1">
                <a:latin typeface="+mj-lt"/>
              </a:rPr>
              <a:t>jetstack</a:t>
            </a:r>
            <a:r>
              <a:rPr lang="en-US" sz="1600" dirty="0">
                <a:latin typeface="+mj-lt"/>
              </a:rPr>
              <a:t> https://charts.jetstack.io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apply -f </a:t>
            </a:r>
            <a:r>
              <a:rPr lang="en-US" sz="1600" dirty="0">
                <a:latin typeface="+mj-lt"/>
                <a:hlinkClick r:id="rId3"/>
              </a:rPr>
              <a:t>https://github.com/cert-manager/cert-manager/releases/download/v1.13.2/cert-manager.crds.yaml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upgrade --install cert-manager </a:t>
            </a:r>
            <a:r>
              <a:rPr lang="en-US" sz="1600" dirty="0" err="1">
                <a:latin typeface="+mj-lt"/>
              </a:rPr>
              <a:t>jetstack</a:t>
            </a:r>
            <a:r>
              <a:rPr lang="en-US" sz="1600" dirty="0">
                <a:latin typeface="+mj-lt"/>
              </a:rPr>
              <a:t>/cert-manager --namespace cert-manager --create-namespace --version v1.13.2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apply –f cluster-</a:t>
            </a:r>
            <a:r>
              <a:rPr lang="en-US" sz="1600" dirty="0" err="1">
                <a:latin typeface="+mj-lt"/>
              </a:rPr>
              <a:t>token.yaml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apply –f cluster-</a:t>
            </a:r>
            <a:r>
              <a:rPr lang="en-US" sz="1600" dirty="0" err="1">
                <a:latin typeface="+mj-lt"/>
              </a:rPr>
              <a:t>issuer.yaml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apply –f </a:t>
            </a:r>
            <a:r>
              <a:rPr lang="en-US" sz="1600" dirty="0" err="1">
                <a:latin typeface="+mj-lt"/>
              </a:rPr>
              <a:t>certificate.yaml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Instalar </a:t>
            </a:r>
            <a:r>
              <a:rPr lang="es-ES_tradnl" sz="1600" dirty="0" err="1">
                <a:latin typeface="+mj-lt"/>
              </a:rPr>
              <a:t>Nginx</a:t>
            </a:r>
            <a:r>
              <a:rPr lang="es-ES_tradnl" sz="1600" dirty="0">
                <a:latin typeface="+mj-lt"/>
              </a:rPr>
              <a:t> </a:t>
            </a:r>
            <a:r>
              <a:rPr lang="es-ES_tradnl" sz="1600" dirty="0" err="1">
                <a:latin typeface="+mj-lt"/>
              </a:rPr>
              <a:t>Ingress</a:t>
            </a:r>
            <a:endParaRPr lang="es-ES_tradnl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upgrade --install ingress-nginx </a:t>
            </a:r>
            <a:r>
              <a:rPr lang="en-US" sz="1600" dirty="0" err="1">
                <a:latin typeface="+mj-lt"/>
              </a:rPr>
              <a:t>ingress-nginx</a:t>
            </a:r>
            <a:r>
              <a:rPr lang="en-US" sz="1600" dirty="0">
                <a:latin typeface="+mj-lt"/>
              </a:rPr>
              <a:t> --repo https://kubernetes.github.io/ingress-nginx --namespace nginx --create-namespace --values=</a:t>
            </a:r>
            <a:r>
              <a:rPr lang="en-US" sz="1600" dirty="0" err="1">
                <a:latin typeface="+mj-lt"/>
              </a:rPr>
              <a:t>values.yaml</a:t>
            </a:r>
            <a:endParaRPr lang="en-US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Agregar DNS *.</a:t>
            </a:r>
            <a:r>
              <a:rPr lang="es-ES_tradnl" sz="1600" dirty="0" err="1">
                <a:latin typeface="+mj-lt"/>
              </a:rPr>
              <a:t>ops</a:t>
            </a:r>
            <a:r>
              <a:rPr lang="es-ES_tradnl" sz="1600" dirty="0">
                <a:latin typeface="+mj-lt"/>
              </a:rPr>
              <a:t> a </a:t>
            </a:r>
            <a:r>
              <a:rPr lang="es-ES_tradnl" sz="1600" dirty="0" err="1">
                <a:latin typeface="+mj-lt"/>
              </a:rPr>
              <a:t>cloudflare</a:t>
            </a:r>
            <a:r>
              <a:rPr lang="es-ES_tradnl" sz="1600" dirty="0">
                <a:latin typeface="+mj-lt"/>
              </a:rPr>
              <a:t> apuntando a la EIP del </a:t>
            </a:r>
            <a:r>
              <a:rPr lang="es-ES_tradnl" sz="1600" dirty="0" err="1">
                <a:latin typeface="+mj-lt"/>
              </a:rPr>
              <a:t>nginx</a:t>
            </a:r>
            <a:r>
              <a:rPr lang="es-ES_tradnl" sz="1600" dirty="0">
                <a:latin typeface="+mj-lt"/>
              </a:rPr>
              <a:t> </a:t>
            </a:r>
            <a:r>
              <a:rPr lang="es-ES_tradnl" sz="1600" dirty="0" err="1">
                <a:latin typeface="+mj-lt"/>
              </a:rPr>
              <a:t>ingress</a:t>
            </a:r>
            <a:endParaRPr lang="es-ES_tradnl" sz="1600" dirty="0">
              <a:latin typeface="+mj-lt"/>
            </a:endParaRPr>
          </a:p>
          <a:p>
            <a:pPr lvl="1"/>
            <a:endParaRPr lang="en-US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_trad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1083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Instalar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Harbor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A7328E-6815-5DF9-6120-22AAF8EEFCDB}"/>
              </a:ext>
            </a:extLst>
          </p:cNvPr>
          <p:cNvSpPr txBox="1"/>
          <p:nvPr/>
        </p:nvSpPr>
        <p:spPr>
          <a:xfrm>
            <a:off x="313493" y="1082964"/>
            <a:ext cx="1161683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Crear</a:t>
            </a:r>
            <a:r>
              <a:rPr lang="en-US" sz="1600" dirty="0">
                <a:latin typeface="+mj-lt"/>
              </a:rPr>
              <a:t> AK/SK de Huawei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Modifical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values.yaml</a:t>
            </a:r>
            <a:r>
              <a:rPr lang="en-US" sz="1600" dirty="0">
                <a:latin typeface="+mj-lt"/>
              </a:rPr>
              <a:t> con </a:t>
            </a:r>
            <a:r>
              <a:rPr lang="en-US" sz="1600" dirty="0" err="1">
                <a:latin typeface="+mj-lt"/>
              </a:rPr>
              <a:t>el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dominio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el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nombre</a:t>
            </a:r>
            <a:r>
              <a:rPr lang="en-US" sz="1600" dirty="0">
                <a:latin typeface="+mj-lt"/>
              </a:rPr>
              <a:t> del </a:t>
            </a:r>
            <a:r>
              <a:rPr lang="en-US" sz="1600" dirty="0" err="1">
                <a:latin typeface="+mj-lt"/>
              </a:rPr>
              <a:t>certificado</a:t>
            </a:r>
            <a:r>
              <a:rPr lang="en-US" sz="1600" dirty="0">
                <a:latin typeface="+mj-lt"/>
              </a:rPr>
              <a:t> y las </a:t>
            </a:r>
            <a:r>
              <a:rPr lang="en-US" sz="1600" dirty="0" err="1">
                <a:latin typeface="+mj-lt"/>
              </a:rPr>
              <a:t>credenciales</a:t>
            </a:r>
            <a:r>
              <a:rPr lang="en-US" sz="1600" dirty="0">
                <a:latin typeface="+mj-lt"/>
              </a:rPr>
              <a:t> de s3-compatible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Instalar</a:t>
            </a:r>
            <a:r>
              <a:rPr lang="en-US" sz="1600" dirty="0">
                <a:latin typeface="+mj-lt"/>
              </a:rPr>
              <a:t> Harbor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add harbor https://helm.goharbor.io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update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create ns harbor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label ns harbor cert-manager-</a:t>
            </a:r>
            <a:r>
              <a:rPr lang="en-US" sz="1600" dirty="0" err="1">
                <a:latin typeface="+mj-lt"/>
              </a:rPr>
              <a:t>tls</a:t>
            </a:r>
            <a:r>
              <a:rPr lang="en-US" sz="1600" dirty="0">
                <a:latin typeface="+mj-lt"/>
              </a:rPr>
              <a:t>=ops-wildcard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apply –f </a:t>
            </a:r>
            <a:r>
              <a:rPr lang="en-US" sz="1600" dirty="0" err="1">
                <a:latin typeface="+mj-lt"/>
              </a:rPr>
              <a:t>secrets.yaml</a:t>
            </a:r>
            <a:endParaRPr lang="en-US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upgrade --install harbor-helm harbor/harbor --namespace harbor --values </a:t>
            </a:r>
            <a:r>
              <a:rPr lang="en-US" sz="1600" dirty="0" err="1">
                <a:latin typeface="+mj-lt"/>
              </a:rPr>
              <a:t>values.yaml</a:t>
            </a:r>
            <a:endParaRPr lang="en-US" sz="1600" dirty="0">
              <a:latin typeface="+mj-lt"/>
            </a:endParaRPr>
          </a:p>
          <a:p>
            <a:br>
              <a:rPr lang="en-US" sz="1600" dirty="0">
                <a:latin typeface="+mj-lt"/>
              </a:rPr>
            </a:br>
            <a:endParaRPr lang="en-US" sz="1600" dirty="0">
              <a:latin typeface="+mj-lt"/>
            </a:endParaRPr>
          </a:p>
          <a:p>
            <a:pPr lvl="1"/>
            <a:endParaRPr lang="en-US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_trad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388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D993-264E-238D-2FF8-B11343657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3A8393-53B4-065D-388D-98F1E4D33A32}"/>
              </a:ext>
            </a:extLst>
          </p:cNvPr>
          <p:cNvSpPr txBox="1"/>
          <p:nvPr/>
        </p:nvSpPr>
        <p:spPr>
          <a:xfrm>
            <a:off x="200975" y="258181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Rancher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9FEAF0-B064-3F4F-684C-283BFAB2A783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Rancher: Complete Container Management Platform - Knoldus Blogs">
            <a:extLst>
              <a:ext uri="{FF2B5EF4-FFF2-40B4-BE49-F238E27FC236}">
                <a16:creationId xmlns:a16="http://schemas.microsoft.com/office/drawing/2014/main" id="{F8239336-D3CF-7C2A-8F97-698DBC174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46" y="2074871"/>
            <a:ext cx="6520540" cy="323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E9E11-84A6-0FCC-3EB2-30518E3C5C9F}"/>
              </a:ext>
            </a:extLst>
          </p:cNvPr>
          <p:cNvSpPr txBox="1"/>
          <p:nvPr/>
        </p:nvSpPr>
        <p:spPr>
          <a:xfrm>
            <a:off x="200975" y="2506661"/>
            <a:ext cx="5252771" cy="259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Rancher</a:t>
            </a:r>
            <a:r>
              <a:rPr lang="en-US" dirty="0"/>
              <a:t> is an open-source management tool to handle multiple </a:t>
            </a:r>
            <a:r>
              <a:rPr lang="en-US" dirty="0" err="1"/>
              <a:t>kubernetes</a:t>
            </a:r>
            <a:r>
              <a:rPr lang="en-US" dirty="0"/>
              <a:t> clusters in a centralized way. Allows operations team capabilities such as: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Manage access to projects and namespaces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Direct connection to pods and log visibility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Monitoring of infrastructure resources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Cross platform compatibility with Cloud and native </a:t>
            </a:r>
            <a:r>
              <a:rPr lang="en-US" dirty="0" err="1"/>
              <a:t>kubernetes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AF854-2BE3-5DF3-4E17-2F832B4B1CD5}"/>
              </a:ext>
            </a:extLst>
          </p:cNvPr>
          <p:cNvSpPr txBox="1"/>
          <p:nvPr/>
        </p:nvSpPr>
        <p:spPr>
          <a:xfrm>
            <a:off x="200975" y="6338209"/>
            <a:ext cx="12144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0499">
              <a:spcAft>
                <a:spcPts val="570"/>
              </a:spcAft>
            </a:pPr>
            <a:r>
              <a:rPr lang="en-US" sz="11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Rancher cluster creation with Huawei:</a:t>
            </a:r>
            <a:r>
              <a:rPr lang="en-US" sz="11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https://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ranchermanager.docs.rancher.com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/how-to-guides/new-user-guides/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kubernetes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-clusters-in-rancher-setup/set-up-clusters-from-hosted-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kubernetes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-providers/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huawei</a:t>
            </a:r>
            <a:endParaRPr lang="en-US" sz="12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335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68712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Instalar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Rancher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12C458-69C5-5FC5-8EC2-09115C81662A}"/>
              </a:ext>
            </a:extLst>
          </p:cNvPr>
          <p:cNvSpPr txBox="1"/>
          <p:nvPr/>
        </p:nvSpPr>
        <p:spPr>
          <a:xfrm>
            <a:off x="313493" y="1082964"/>
            <a:ext cx="116168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Instalar</a:t>
            </a:r>
            <a:r>
              <a:rPr lang="en-US" sz="1600" dirty="0">
                <a:latin typeface="+mj-lt"/>
              </a:rPr>
              <a:t> Rancher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add rancher-stable https://releases.rancher.com/server-charts/stable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update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create namespace cattle-system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label ns rancher cert-manager-</a:t>
            </a:r>
            <a:r>
              <a:rPr lang="en-US" sz="1600" dirty="0" err="1">
                <a:latin typeface="+mj-lt"/>
              </a:rPr>
              <a:t>tls</a:t>
            </a:r>
            <a:r>
              <a:rPr lang="en-US" sz="1600" dirty="0">
                <a:latin typeface="+mj-lt"/>
              </a:rPr>
              <a:t>=ops-wildcard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upgrade --install rancher rancher-latest/rancher --namespace cattle-system --set hostname=rancher. ops.dominio.com --set </a:t>
            </a:r>
            <a:r>
              <a:rPr lang="en-US" sz="1600" dirty="0" err="1">
                <a:latin typeface="+mj-lt"/>
              </a:rPr>
              <a:t>bootstrapPassword</a:t>
            </a:r>
            <a:r>
              <a:rPr lang="en-US" sz="1600" dirty="0">
                <a:latin typeface="+mj-lt"/>
              </a:rPr>
              <a:t>=admin --set </a:t>
            </a:r>
            <a:r>
              <a:rPr lang="en-US" sz="1600" dirty="0" err="1">
                <a:latin typeface="+mj-lt"/>
              </a:rPr>
              <a:t>ingress.tls.source</a:t>
            </a:r>
            <a:r>
              <a:rPr lang="en-US" sz="1600" dirty="0">
                <a:latin typeface="+mj-lt"/>
              </a:rPr>
              <a:t>=</a:t>
            </a:r>
            <a:r>
              <a:rPr lang="en-US" sz="1600" dirty="0" err="1">
                <a:latin typeface="+mj-lt"/>
              </a:rPr>
              <a:t>letsEncrypt</a:t>
            </a:r>
            <a:r>
              <a:rPr lang="en-US" sz="1600" dirty="0">
                <a:latin typeface="+mj-lt"/>
              </a:rPr>
              <a:t> --set letsEncrypt.email=diegoramirez194@gmail.com --set </a:t>
            </a:r>
            <a:r>
              <a:rPr lang="en-US" sz="1600" dirty="0" err="1">
                <a:latin typeface="+mj-lt"/>
              </a:rPr>
              <a:t>letsEncrypt.ingress.class</a:t>
            </a:r>
            <a:r>
              <a:rPr lang="en-US" sz="1600" dirty="0">
                <a:latin typeface="+mj-lt"/>
              </a:rPr>
              <a:t>=nginx</a:t>
            </a:r>
          </a:p>
        </p:txBody>
      </p:sp>
    </p:spTree>
    <p:extLst>
      <p:ext uri="{BB962C8B-B14F-4D97-AF65-F5344CB8AC3E}">
        <p14:creationId xmlns:p14="http://schemas.microsoft.com/office/powerpoint/2010/main" val="307705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C85CE-8738-46B4-5099-2B7E30807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1CF4A9-AEE9-93B8-B394-052687CFFCB9}"/>
              </a:ext>
            </a:extLst>
          </p:cNvPr>
          <p:cNvSpPr txBox="1"/>
          <p:nvPr/>
        </p:nvSpPr>
        <p:spPr>
          <a:xfrm>
            <a:off x="200975" y="258181"/>
            <a:ext cx="6390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Bluon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–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Centraliza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el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conocimiento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de HVAC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DC4BEA-C9A3-9408-119F-C39D9A6FE336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458480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8" name="Picture 10" descr="Code, development, logo, mysql icon - Free download">
            <a:extLst>
              <a:ext uri="{FF2B5EF4-FFF2-40B4-BE49-F238E27FC236}">
                <a16:creationId xmlns:a16="http://schemas.microsoft.com/office/drawing/2014/main" id="{B7FF624A-FB72-539A-7BC1-DA70D85BB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4" b="21786"/>
          <a:stretch/>
        </p:blipFill>
        <p:spPr bwMode="auto">
          <a:xfrm>
            <a:off x="1588054" y="6072897"/>
            <a:ext cx="903769" cy="49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47F17B18-85A4-6EB9-341B-A21B8CFE4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65874" r="87123" b="21568"/>
          <a:stretch/>
        </p:blipFill>
        <p:spPr bwMode="auto">
          <a:xfrm>
            <a:off x="259201" y="5324740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797192B2-A707-B1BD-27C5-9C755B681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359" r="72982" b="74772"/>
          <a:stretch/>
        </p:blipFill>
        <p:spPr bwMode="auto">
          <a:xfrm>
            <a:off x="907426" y="4166175"/>
            <a:ext cx="552894" cy="5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ED39C262-BE13-967F-31CF-342C66BFC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204" r="86844" b="75238"/>
          <a:stretch/>
        </p:blipFill>
        <p:spPr bwMode="auto">
          <a:xfrm>
            <a:off x="907426" y="4769118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80DD7EA5-1DD2-5EF7-4EDD-5E2B228BA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8" t="30034" r="59241" b="57408"/>
          <a:stretch/>
        </p:blipFill>
        <p:spPr bwMode="auto">
          <a:xfrm>
            <a:off x="315685" y="4187502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6735776E-B275-9167-A4BA-BE90228C0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48328" r="87123" b="39114"/>
          <a:stretch/>
        </p:blipFill>
        <p:spPr bwMode="auto">
          <a:xfrm>
            <a:off x="907426" y="3569951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4E7FFB42-4050-94DB-A9E6-486179865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t="48328" r="72764" b="39114"/>
          <a:stretch/>
        </p:blipFill>
        <p:spPr bwMode="auto">
          <a:xfrm>
            <a:off x="943014" y="2847388"/>
            <a:ext cx="552894" cy="5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8B3659B-C93E-9525-E5C3-BBAA1CC2A584}"/>
              </a:ext>
            </a:extLst>
          </p:cNvPr>
          <p:cNvGrpSpPr/>
          <p:nvPr/>
        </p:nvGrpSpPr>
        <p:grpSpPr>
          <a:xfrm>
            <a:off x="7515159" y="3657144"/>
            <a:ext cx="4511900" cy="3071647"/>
            <a:chOff x="6521246" y="3677023"/>
            <a:chExt cx="4511900" cy="3071647"/>
          </a:xfrm>
        </p:grpSpPr>
        <p:pic>
          <p:nvPicPr>
            <p:cNvPr id="22536" name="Picture 8" descr="Connect OneLogin and MongoDB Atlas | StrongDM">
              <a:extLst>
                <a:ext uri="{FF2B5EF4-FFF2-40B4-BE49-F238E27FC236}">
                  <a16:creationId xmlns:a16="http://schemas.microsoft.com/office/drawing/2014/main" id="{835F905D-4665-7BC4-2826-9E454EBF0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2821" y="5242076"/>
              <a:ext cx="969264" cy="969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B613F3-5DC1-8C23-1C2F-C6FD8807F495}"/>
                </a:ext>
              </a:extLst>
            </p:cNvPr>
            <p:cNvGrpSpPr/>
            <p:nvPr/>
          </p:nvGrpSpPr>
          <p:grpSpPr>
            <a:xfrm>
              <a:off x="6589293" y="4018921"/>
              <a:ext cx="3521268" cy="1262303"/>
              <a:chOff x="6589293" y="4018921"/>
              <a:chExt cx="3521268" cy="126230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8F97C0E-19FF-DF53-6A12-8E6296BE4DE9}"/>
                  </a:ext>
                </a:extLst>
              </p:cNvPr>
              <p:cNvSpPr/>
              <p:nvPr/>
            </p:nvSpPr>
            <p:spPr>
              <a:xfrm>
                <a:off x="6623082" y="4018921"/>
                <a:ext cx="3487479" cy="126230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12" descr="Kubernetes — Objects (Resources/Kinds) Overview | by Ashish Patel | DevOps  Mojo | Medium">
                <a:extLst>
                  <a:ext uri="{FF2B5EF4-FFF2-40B4-BE49-F238E27FC236}">
                    <a16:creationId xmlns:a16="http://schemas.microsoft.com/office/drawing/2014/main" id="{B75CB96E-2052-8C65-6139-F7FB92934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97" t="12359" r="72982" b="74772"/>
              <a:stretch/>
            </p:blipFill>
            <p:spPr bwMode="auto">
              <a:xfrm>
                <a:off x="8366822" y="4686258"/>
                <a:ext cx="552894" cy="588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2" descr="Kubernetes — Objects (Resources/Kinds) Overview | by Ashish Patel | DevOps  Mojo | Medium">
                <a:extLst>
                  <a:ext uri="{FF2B5EF4-FFF2-40B4-BE49-F238E27FC236}">
                    <a16:creationId xmlns:a16="http://schemas.microsoft.com/office/drawing/2014/main" id="{0DF8B2AA-881B-F514-9309-59FF73531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5" t="12204" r="86844" b="75238"/>
              <a:stretch/>
            </p:blipFill>
            <p:spPr bwMode="auto">
              <a:xfrm>
                <a:off x="9455830" y="4663627"/>
                <a:ext cx="552894" cy="581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2" descr="Kubernetes — Objects (Resources/Kinds) Overview | by Ashish Patel | DevOps  Mojo | Medium">
                <a:extLst>
                  <a:ext uri="{FF2B5EF4-FFF2-40B4-BE49-F238E27FC236}">
                    <a16:creationId xmlns:a16="http://schemas.microsoft.com/office/drawing/2014/main" id="{27A99A45-9B3C-EEE0-EB35-8EFD0D1280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6" t="48328" r="87123" b="39114"/>
              <a:stretch/>
            </p:blipFill>
            <p:spPr bwMode="auto">
              <a:xfrm>
                <a:off x="7627389" y="4372819"/>
                <a:ext cx="552894" cy="581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2" descr="Kubernetes — Objects (Resources/Kinds) Overview | by Ashish Patel | DevOps  Mojo | Medium">
                <a:extLst>
                  <a:ext uri="{FF2B5EF4-FFF2-40B4-BE49-F238E27FC236}">
                    <a16:creationId xmlns:a16="http://schemas.microsoft.com/office/drawing/2014/main" id="{C4E356E8-56C9-DCB0-F93B-4B0054DCC5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35" t="48328" r="72764" b="39114"/>
              <a:stretch/>
            </p:blipFill>
            <p:spPr bwMode="auto">
              <a:xfrm>
                <a:off x="6812843" y="4663627"/>
                <a:ext cx="552894" cy="581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F0383E-D8F9-5193-1EF5-318103371124}"/>
                  </a:ext>
                </a:extLst>
              </p:cNvPr>
              <p:cNvSpPr txBox="1"/>
              <p:nvPr/>
            </p:nvSpPr>
            <p:spPr>
              <a:xfrm>
                <a:off x="6589293" y="4018921"/>
                <a:ext cx="8946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+mj-lt"/>
                  </a:rPr>
                  <a:t>Call Service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7BEC446-DA2A-6437-2BFB-483AF1C8E783}"/>
                </a:ext>
              </a:extLst>
            </p:cNvPr>
            <p:cNvGrpSpPr/>
            <p:nvPr/>
          </p:nvGrpSpPr>
          <p:grpSpPr>
            <a:xfrm>
              <a:off x="6583016" y="5382909"/>
              <a:ext cx="3527545" cy="1272440"/>
              <a:chOff x="6583016" y="5382909"/>
              <a:chExt cx="3527545" cy="1272440"/>
            </a:xfrm>
          </p:grpSpPr>
          <p:pic>
            <p:nvPicPr>
              <p:cNvPr id="22540" name="Picture 12" descr="Kubernetes — Objects (Resources/Kinds) Overview | by Ashish Patel | DevOps  Mojo | Medium">
                <a:extLst>
                  <a:ext uri="{FF2B5EF4-FFF2-40B4-BE49-F238E27FC236}">
                    <a16:creationId xmlns:a16="http://schemas.microsoft.com/office/drawing/2014/main" id="{2D87BD8A-7FF8-0E65-80E3-00DFDE465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97" t="12359" r="72982" b="74772"/>
              <a:stretch/>
            </p:blipFill>
            <p:spPr bwMode="auto">
              <a:xfrm>
                <a:off x="8233916" y="6067014"/>
                <a:ext cx="552894" cy="588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 descr="Kubernetes — Objects (Resources/Kinds) Overview | by Ashish Patel | DevOps  Mojo | Medium">
                <a:extLst>
                  <a:ext uri="{FF2B5EF4-FFF2-40B4-BE49-F238E27FC236}">
                    <a16:creationId xmlns:a16="http://schemas.microsoft.com/office/drawing/2014/main" id="{BE74BA41-ED86-A297-04A7-C72DE9412F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5" t="12204" r="86844" b="75238"/>
              <a:stretch/>
            </p:blipFill>
            <p:spPr bwMode="auto">
              <a:xfrm>
                <a:off x="9322924" y="6044383"/>
                <a:ext cx="552894" cy="581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2" descr="Kubernetes — Objects (Resources/Kinds) Overview | by Ashish Patel | DevOps  Mojo | Medium">
                <a:extLst>
                  <a:ext uri="{FF2B5EF4-FFF2-40B4-BE49-F238E27FC236}">
                    <a16:creationId xmlns:a16="http://schemas.microsoft.com/office/drawing/2014/main" id="{217D9A9F-F6F0-A082-A177-E42F101DE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58" t="30034" r="59241" b="57408"/>
              <a:stretch/>
            </p:blipFill>
            <p:spPr bwMode="auto">
              <a:xfrm>
                <a:off x="8754116" y="5399677"/>
                <a:ext cx="552894" cy="581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Kubernetes — Objects (Resources/Kinds) Overview | by Ashish Patel | DevOps  Mojo | Medium">
                <a:extLst>
                  <a:ext uri="{FF2B5EF4-FFF2-40B4-BE49-F238E27FC236}">
                    <a16:creationId xmlns:a16="http://schemas.microsoft.com/office/drawing/2014/main" id="{68A42AB0-9ED9-F479-B965-7D79015883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6" t="48328" r="87123" b="39114"/>
              <a:stretch/>
            </p:blipFill>
            <p:spPr bwMode="auto">
              <a:xfrm>
                <a:off x="7494483" y="5753575"/>
                <a:ext cx="552894" cy="581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2" descr="Kubernetes — Objects (Resources/Kinds) Overview | by Ashish Patel | DevOps  Mojo | Medium">
                <a:extLst>
                  <a:ext uri="{FF2B5EF4-FFF2-40B4-BE49-F238E27FC236}">
                    <a16:creationId xmlns:a16="http://schemas.microsoft.com/office/drawing/2014/main" id="{D20A5BB2-FC09-77C1-DF90-1944D69A96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35" t="48328" r="72764" b="39114"/>
              <a:stretch/>
            </p:blipFill>
            <p:spPr bwMode="auto">
              <a:xfrm>
                <a:off x="6812843" y="5462769"/>
                <a:ext cx="552894" cy="581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A57A256-2005-35C8-F8F5-D2668AF71480}"/>
                  </a:ext>
                </a:extLst>
              </p:cNvPr>
              <p:cNvSpPr/>
              <p:nvPr/>
            </p:nvSpPr>
            <p:spPr>
              <a:xfrm>
                <a:off x="6623082" y="5382909"/>
                <a:ext cx="3487479" cy="126230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946AA9-1D6A-CB35-2037-1BBD2B2B3037}"/>
                  </a:ext>
                </a:extLst>
              </p:cNvPr>
              <p:cNvSpPr txBox="1"/>
              <p:nvPr/>
            </p:nvSpPr>
            <p:spPr>
              <a:xfrm>
                <a:off x="6583016" y="6356347"/>
                <a:ext cx="9444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+mj-lt"/>
                  </a:rPr>
                  <a:t>Chat Service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B03171-69E6-855D-D7F1-76AEFE1A74DA}"/>
                </a:ext>
              </a:extLst>
            </p:cNvPr>
            <p:cNvSpPr/>
            <p:nvPr/>
          </p:nvSpPr>
          <p:spPr>
            <a:xfrm>
              <a:off x="6521246" y="3677023"/>
              <a:ext cx="4511900" cy="30716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837D7D-42BC-C8D7-D75D-F2618D200D58}"/>
                </a:ext>
              </a:extLst>
            </p:cNvPr>
            <p:cNvSpPr txBox="1"/>
            <p:nvPr/>
          </p:nvSpPr>
          <p:spPr>
            <a:xfrm>
              <a:off x="6554168" y="3721958"/>
              <a:ext cx="811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+mj-lt"/>
                </a:rPr>
                <a:t>Basecamp</a:t>
              </a:r>
            </a:p>
          </p:txBody>
        </p:sp>
      </p:grpSp>
      <p:pic>
        <p:nvPicPr>
          <p:cNvPr id="39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0FB6E622-3410-62EA-C731-53A0507D0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8" t="30034" r="59241" b="57408"/>
          <a:stretch/>
        </p:blipFill>
        <p:spPr bwMode="auto">
          <a:xfrm>
            <a:off x="9862888" y="4061250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68009068-4A28-66BA-0D72-EF3894E08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359" r="72982" b="74772"/>
          <a:stretch/>
        </p:blipFill>
        <p:spPr bwMode="auto">
          <a:xfrm>
            <a:off x="2336931" y="4142662"/>
            <a:ext cx="552894" cy="5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6DEE3826-9BF6-15E0-251B-D5A9272EB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204" r="86844" b="75238"/>
          <a:stretch/>
        </p:blipFill>
        <p:spPr bwMode="auto">
          <a:xfrm>
            <a:off x="2336931" y="4745605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B4812246-E36E-8B40-AA21-B3BEA7DB1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8" t="30034" r="59241" b="57408"/>
          <a:stretch/>
        </p:blipFill>
        <p:spPr bwMode="auto">
          <a:xfrm>
            <a:off x="1745190" y="4163989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53B288F9-2610-D746-E281-088D0FBE7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48328" r="87123" b="39114"/>
          <a:stretch/>
        </p:blipFill>
        <p:spPr bwMode="auto">
          <a:xfrm>
            <a:off x="2336931" y="3546438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7F0EC947-830F-05F3-4C13-8471EE21B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t="48328" r="72764" b="39114"/>
          <a:stretch/>
        </p:blipFill>
        <p:spPr bwMode="auto">
          <a:xfrm>
            <a:off x="2372519" y="2823875"/>
            <a:ext cx="552894" cy="5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30892351-4FEE-18C0-70C6-C3F5C7E3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359" r="72982" b="74772"/>
          <a:stretch/>
        </p:blipFill>
        <p:spPr bwMode="auto">
          <a:xfrm>
            <a:off x="3766436" y="4151567"/>
            <a:ext cx="552894" cy="5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67EA34FA-CDB4-DE93-31CE-857C853EA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204" r="86844" b="75238"/>
          <a:stretch/>
        </p:blipFill>
        <p:spPr bwMode="auto">
          <a:xfrm>
            <a:off x="3766436" y="4754510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6D93B41B-2458-0E2A-1378-D3ABD9F96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8" t="30034" r="59241" b="57408"/>
          <a:stretch/>
        </p:blipFill>
        <p:spPr bwMode="auto">
          <a:xfrm>
            <a:off x="3174695" y="4172894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8BB40FD0-59B7-4085-72A6-716F666CB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48328" r="87123" b="39114"/>
          <a:stretch/>
        </p:blipFill>
        <p:spPr bwMode="auto">
          <a:xfrm>
            <a:off x="3766436" y="3555343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F0109372-0144-C3C4-1A7E-A4BC37250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t="48328" r="72764" b="39114"/>
          <a:stretch/>
        </p:blipFill>
        <p:spPr bwMode="auto">
          <a:xfrm>
            <a:off x="3802024" y="2832780"/>
            <a:ext cx="552894" cy="5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7F9ADDB4-8995-E03E-CBDF-5BED000F5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359" r="72982" b="74772"/>
          <a:stretch/>
        </p:blipFill>
        <p:spPr bwMode="auto">
          <a:xfrm>
            <a:off x="5187628" y="4166175"/>
            <a:ext cx="552894" cy="5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D4D90664-6FA1-7980-4A46-0A4C83F6D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204" r="86844" b="75238"/>
          <a:stretch/>
        </p:blipFill>
        <p:spPr bwMode="auto">
          <a:xfrm>
            <a:off x="5187628" y="4769118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34249864-04EB-EA82-81AC-E6D0436FB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8" t="30034" r="59241" b="57408"/>
          <a:stretch/>
        </p:blipFill>
        <p:spPr bwMode="auto">
          <a:xfrm>
            <a:off x="4595887" y="4187502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EE188869-864C-185A-82CC-5242CFDD4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48328" r="87123" b="39114"/>
          <a:stretch/>
        </p:blipFill>
        <p:spPr bwMode="auto">
          <a:xfrm>
            <a:off x="5187628" y="3569951"/>
            <a:ext cx="552894" cy="58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2" descr="Kubernetes — Objects (Resources/Kinds) Overview | by Ashish Patel | DevOps  Mojo | Medium">
            <a:extLst>
              <a:ext uri="{FF2B5EF4-FFF2-40B4-BE49-F238E27FC236}">
                <a16:creationId xmlns:a16="http://schemas.microsoft.com/office/drawing/2014/main" id="{6F104A94-B154-7045-9513-960F43CD6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t="48328" r="72764" b="39114"/>
          <a:stretch/>
        </p:blipFill>
        <p:spPr bwMode="auto">
          <a:xfrm>
            <a:off x="5223216" y="2847388"/>
            <a:ext cx="552894" cy="5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ABF4F6D-B3CA-163B-E0BC-C4B6CD89132E}"/>
              </a:ext>
            </a:extLst>
          </p:cNvPr>
          <p:cNvSpPr/>
          <p:nvPr/>
        </p:nvSpPr>
        <p:spPr>
          <a:xfrm>
            <a:off x="231574" y="2685287"/>
            <a:ext cx="1348486" cy="32490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2B755E-CA06-53A8-8084-A71CEA474EAA}"/>
              </a:ext>
            </a:extLst>
          </p:cNvPr>
          <p:cNvSpPr/>
          <p:nvPr/>
        </p:nvSpPr>
        <p:spPr>
          <a:xfrm>
            <a:off x="1668668" y="2685287"/>
            <a:ext cx="1348486" cy="32490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187E16-7E88-9BE4-6DBA-DBECBB47CF08}"/>
              </a:ext>
            </a:extLst>
          </p:cNvPr>
          <p:cNvSpPr/>
          <p:nvPr/>
        </p:nvSpPr>
        <p:spPr>
          <a:xfrm>
            <a:off x="3115138" y="2685287"/>
            <a:ext cx="1348486" cy="32490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D422D2-9FAD-A9F8-1D2A-5847E088DA6C}"/>
              </a:ext>
            </a:extLst>
          </p:cNvPr>
          <p:cNvSpPr/>
          <p:nvPr/>
        </p:nvSpPr>
        <p:spPr>
          <a:xfrm>
            <a:off x="4561867" y="2681803"/>
            <a:ext cx="1348486" cy="32490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6F80409-111D-DEBA-9309-E7C32780B838}"/>
              </a:ext>
            </a:extLst>
          </p:cNvPr>
          <p:cNvSpPr txBox="1"/>
          <p:nvPr/>
        </p:nvSpPr>
        <p:spPr>
          <a:xfrm>
            <a:off x="189487" y="2670498"/>
            <a:ext cx="700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</a:rPr>
              <a:t>Core API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BF4F78-2772-8CFB-D180-3A09151F17B4}"/>
              </a:ext>
            </a:extLst>
          </p:cNvPr>
          <p:cNvSpPr txBox="1"/>
          <p:nvPr/>
        </p:nvSpPr>
        <p:spPr>
          <a:xfrm>
            <a:off x="1681068" y="267049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</a:rPr>
              <a:t>SSF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682D64-F3E5-4280-C00A-3994D10E30A1}"/>
              </a:ext>
            </a:extLst>
          </p:cNvPr>
          <p:cNvSpPr txBox="1"/>
          <p:nvPr/>
        </p:nvSpPr>
        <p:spPr>
          <a:xfrm>
            <a:off x="3139796" y="2694280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</a:rPr>
              <a:t>B4B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7A0D4A-ED1C-8BD6-8850-ABE9A6853157}"/>
              </a:ext>
            </a:extLst>
          </p:cNvPr>
          <p:cNvSpPr txBox="1"/>
          <p:nvPr/>
        </p:nvSpPr>
        <p:spPr>
          <a:xfrm>
            <a:off x="4561608" y="2669884"/>
            <a:ext cx="846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</a:rPr>
              <a:t>MS-Search</a:t>
            </a:r>
          </a:p>
        </p:txBody>
      </p:sp>
      <p:pic>
        <p:nvPicPr>
          <p:cNvPr id="22542" name="Picture 14" descr="Mobile App icon PNG and SVG Vector Free Download">
            <a:extLst>
              <a:ext uri="{FF2B5EF4-FFF2-40B4-BE49-F238E27FC236}">
                <a16:creationId xmlns:a16="http://schemas.microsoft.com/office/drawing/2014/main" id="{4568BC94-52F5-2648-0514-1C9B7D185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6" y="1160944"/>
            <a:ext cx="419555" cy="72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 descr="Why Cloudflare? | Cloudflare">
            <a:extLst>
              <a:ext uri="{FF2B5EF4-FFF2-40B4-BE49-F238E27FC236}">
                <a16:creationId xmlns:a16="http://schemas.microsoft.com/office/drawing/2014/main" id="{3D74F40A-EE1C-9AB1-BC85-DF3C9FAD3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6" t="33538" r="20003" b="46195"/>
          <a:stretch/>
        </p:blipFill>
        <p:spPr bwMode="auto">
          <a:xfrm>
            <a:off x="5907794" y="1515771"/>
            <a:ext cx="2122714" cy="39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8" name="Picture 20" descr="Android Apps by Bluon, Inc. on Google Play">
            <a:extLst>
              <a:ext uri="{FF2B5EF4-FFF2-40B4-BE49-F238E27FC236}">
                <a16:creationId xmlns:a16="http://schemas.microsoft.com/office/drawing/2014/main" id="{61D8190A-D67C-9066-23BD-B0D37EFB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950" y="1109880"/>
            <a:ext cx="411734" cy="41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22532" descr="A blue and grey logo&#10;&#10;Description automatically generated">
            <a:extLst>
              <a:ext uri="{FF2B5EF4-FFF2-40B4-BE49-F238E27FC236}">
                <a16:creationId xmlns:a16="http://schemas.microsoft.com/office/drawing/2014/main" id="{E22F97BF-8C35-F1A6-8F59-9EA28E688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6712" y="435306"/>
            <a:ext cx="1075898" cy="570226"/>
          </a:xfrm>
          <a:prstGeom prst="rect">
            <a:avLst/>
          </a:prstGeom>
        </p:spPr>
      </p:pic>
      <p:pic>
        <p:nvPicPr>
          <p:cNvPr id="22535" name="Picture 22534" descr="A blue and grey logo&#10;&#10;Description automatically generated">
            <a:extLst>
              <a:ext uri="{FF2B5EF4-FFF2-40B4-BE49-F238E27FC236}">
                <a16:creationId xmlns:a16="http://schemas.microsoft.com/office/drawing/2014/main" id="{9D5200CF-D4FD-CBCF-A6D0-3BFB103134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039" y="1379332"/>
            <a:ext cx="864074" cy="434645"/>
          </a:xfrm>
          <a:prstGeom prst="rect">
            <a:avLst/>
          </a:prstGeom>
        </p:spPr>
      </p:pic>
      <p:grpSp>
        <p:nvGrpSpPr>
          <p:cNvPr id="22545" name="Group 22544">
            <a:extLst>
              <a:ext uri="{FF2B5EF4-FFF2-40B4-BE49-F238E27FC236}">
                <a16:creationId xmlns:a16="http://schemas.microsoft.com/office/drawing/2014/main" id="{52EBE86F-3C37-CD17-36E8-DEEBAFB6AA96}"/>
              </a:ext>
            </a:extLst>
          </p:cNvPr>
          <p:cNvGrpSpPr/>
          <p:nvPr/>
        </p:nvGrpSpPr>
        <p:grpSpPr>
          <a:xfrm>
            <a:off x="7633835" y="287437"/>
            <a:ext cx="830676" cy="918150"/>
            <a:chOff x="7924702" y="344908"/>
            <a:chExt cx="830676" cy="918150"/>
          </a:xfrm>
        </p:grpSpPr>
        <p:pic>
          <p:nvPicPr>
            <p:cNvPr id="22537" name="Picture 6" descr="No hay descripción de texto alternativo para esta imagen">
              <a:extLst>
                <a:ext uri="{FF2B5EF4-FFF2-40B4-BE49-F238E27FC236}">
                  <a16:creationId xmlns:a16="http://schemas.microsoft.com/office/drawing/2014/main" id="{45087524-444E-61BC-C9E8-F64DD1603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78388" y="344908"/>
              <a:ext cx="562523" cy="562523"/>
            </a:xfrm>
            <a:custGeom>
              <a:avLst/>
              <a:gdLst/>
              <a:ahLst/>
              <a:cxnLst/>
              <a:rect l="l" t="t" r="r" b="b"/>
              <a:pathLst>
                <a:path w="1999274" h="2247255">
                  <a:moveTo>
                    <a:pt x="108501" y="0"/>
                  </a:moveTo>
                  <a:lnTo>
                    <a:pt x="1890773" y="0"/>
                  </a:lnTo>
                  <a:cubicBezTo>
                    <a:pt x="1950696" y="0"/>
                    <a:pt x="1999274" y="48578"/>
                    <a:pt x="1999274" y="108501"/>
                  </a:cubicBezTo>
                  <a:lnTo>
                    <a:pt x="1999274" y="2138754"/>
                  </a:lnTo>
                  <a:cubicBezTo>
                    <a:pt x="1999274" y="2198677"/>
                    <a:pt x="1950696" y="2247255"/>
                    <a:pt x="1890773" y="2247255"/>
                  </a:cubicBezTo>
                  <a:lnTo>
                    <a:pt x="108501" y="2247255"/>
                  </a:lnTo>
                  <a:cubicBezTo>
                    <a:pt x="48578" y="2247255"/>
                    <a:pt x="0" y="2198677"/>
                    <a:pt x="0" y="2138754"/>
                  </a:cubicBezTo>
                  <a:lnTo>
                    <a:pt x="0" y="108501"/>
                  </a:lnTo>
                  <a:cubicBezTo>
                    <a:pt x="0" y="48578"/>
                    <a:pt x="48578" y="0"/>
                    <a:pt x="108501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39" name="TextBox 22538">
              <a:extLst>
                <a:ext uri="{FF2B5EF4-FFF2-40B4-BE49-F238E27FC236}">
                  <a16:creationId xmlns:a16="http://schemas.microsoft.com/office/drawing/2014/main" id="{FF28936E-3A61-82BB-84DC-FF1B361BD652}"/>
                </a:ext>
              </a:extLst>
            </p:cNvPr>
            <p:cNvSpPr txBox="1"/>
            <p:nvPr/>
          </p:nvSpPr>
          <p:spPr>
            <a:xfrm>
              <a:off x="7924702" y="862948"/>
              <a:ext cx="830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+mj-lt"/>
                </a:rPr>
                <a:t>Bluon</a:t>
              </a:r>
              <a:br>
                <a:rPr lang="en-US" sz="1000" dirty="0">
                  <a:latin typeface="+mj-lt"/>
                </a:rPr>
              </a:br>
              <a:r>
                <a:rPr lang="en-US" sz="1000" dirty="0">
                  <a:latin typeface="+mj-lt"/>
                </a:rPr>
                <a:t>For Business</a:t>
              </a:r>
            </a:p>
          </p:txBody>
        </p:sp>
      </p:grpSp>
      <p:grpSp>
        <p:nvGrpSpPr>
          <p:cNvPr id="22546" name="Group 22545">
            <a:extLst>
              <a:ext uri="{FF2B5EF4-FFF2-40B4-BE49-F238E27FC236}">
                <a16:creationId xmlns:a16="http://schemas.microsoft.com/office/drawing/2014/main" id="{0268293F-F71C-9ED6-C155-F9361A580503}"/>
              </a:ext>
            </a:extLst>
          </p:cNvPr>
          <p:cNvGrpSpPr/>
          <p:nvPr/>
        </p:nvGrpSpPr>
        <p:grpSpPr>
          <a:xfrm>
            <a:off x="9079263" y="2144607"/>
            <a:ext cx="739305" cy="571705"/>
            <a:chOff x="9483281" y="874352"/>
            <a:chExt cx="739305" cy="571705"/>
          </a:xfrm>
        </p:grpSpPr>
        <p:pic>
          <p:nvPicPr>
            <p:cNvPr id="22550" name="Picture 22" descr="World wide web Basic Rounded Lineal icon">
              <a:extLst>
                <a:ext uri="{FF2B5EF4-FFF2-40B4-BE49-F238E27FC236}">
                  <a16:creationId xmlns:a16="http://schemas.microsoft.com/office/drawing/2014/main" id="{B8A47A20-4B64-3D4F-EAE9-9E807C576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4222" y="874352"/>
              <a:ext cx="357424" cy="357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41" name="TextBox 22540">
              <a:extLst>
                <a:ext uri="{FF2B5EF4-FFF2-40B4-BE49-F238E27FC236}">
                  <a16:creationId xmlns:a16="http://schemas.microsoft.com/office/drawing/2014/main" id="{F5ACA962-31F0-0755-CE6E-766D44996E2B}"/>
                </a:ext>
              </a:extLst>
            </p:cNvPr>
            <p:cNvSpPr txBox="1"/>
            <p:nvPr/>
          </p:nvSpPr>
          <p:spPr>
            <a:xfrm>
              <a:off x="9483281" y="1199836"/>
              <a:ext cx="7393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+mj-lt"/>
                </a:rPr>
                <a:t>Bluon.com</a:t>
              </a:r>
              <a:endParaRPr lang="en-US" sz="1000" dirty="0">
                <a:latin typeface="+mj-lt"/>
              </a:endParaRPr>
            </a:p>
          </p:txBody>
        </p:sp>
      </p:grpSp>
      <p:grpSp>
        <p:nvGrpSpPr>
          <p:cNvPr id="22547" name="Group 22546">
            <a:extLst>
              <a:ext uri="{FF2B5EF4-FFF2-40B4-BE49-F238E27FC236}">
                <a16:creationId xmlns:a16="http://schemas.microsoft.com/office/drawing/2014/main" id="{2140AD4D-96D3-5D3A-386F-0AD795910ACF}"/>
              </a:ext>
            </a:extLst>
          </p:cNvPr>
          <p:cNvGrpSpPr/>
          <p:nvPr/>
        </p:nvGrpSpPr>
        <p:grpSpPr>
          <a:xfrm>
            <a:off x="8086137" y="2586780"/>
            <a:ext cx="712054" cy="650545"/>
            <a:chOff x="8341883" y="2157707"/>
            <a:chExt cx="712054" cy="650545"/>
          </a:xfrm>
        </p:grpSpPr>
        <p:pic>
          <p:nvPicPr>
            <p:cNvPr id="22552" name="Picture 24">
              <a:extLst>
                <a:ext uri="{FF2B5EF4-FFF2-40B4-BE49-F238E27FC236}">
                  <a16:creationId xmlns:a16="http://schemas.microsoft.com/office/drawing/2014/main" id="{87D6DF03-E05A-5A3D-83FD-648DCC267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1349" y="2157707"/>
              <a:ext cx="406400" cy="40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43" name="TextBox 22542">
              <a:extLst>
                <a:ext uri="{FF2B5EF4-FFF2-40B4-BE49-F238E27FC236}">
                  <a16:creationId xmlns:a16="http://schemas.microsoft.com/office/drawing/2014/main" id="{0AF1F421-0929-5479-1A03-C9290AC2BCA8}"/>
                </a:ext>
              </a:extLst>
            </p:cNvPr>
            <p:cNvSpPr txBox="1"/>
            <p:nvPr/>
          </p:nvSpPr>
          <p:spPr>
            <a:xfrm>
              <a:off x="8341883" y="2562031"/>
              <a:ext cx="7120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+mj-lt"/>
                </a:rPr>
                <a:t>Basecamp</a:t>
              </a:r>
            </a:p>
          </p:txBody>
        </p:sp>
      </p:grpSp>
      <p:cxnSp>
        <p:nvCxnSpPr>
          <p:cNvPr id="22551" name="Curved Connector 22550">
            <a:extLst>
              <a:ext uri="{FF2B5EF4-FFF2-40B4-BE49-F238E27FC236}">
                <a16:creationId xmlns:a16="http://schemas.microsoft.com/office/drawing/2014/main" id="{998A540A-0B3B-8A34-F734-569A38AE796F}"/>
              </a:ext>
            </a:extLst>
          </p:cNvPr>
          <p:cNvCxnSpPr>
            <a:stCxn id="22544" idx="1"/>
            <a:endCxn id="56" idx="0"/>
          </p:cNvCxnSpPr>
          <p:nvPr/>
        </p:nvCxnSpPr>
        <p:spPr>
          <a:xfrm rot="10800000" flipV="1">
            <a:off x="905818" y="1714157"/>
            <a:ext cx="5001977" cy="971129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53" name="Curved Connector 22552">
            <a:extLst>
              <a:ext uri="{FF2B5EF4-FFF2-40B4-BE49-F238E27FC236}">
                <a16:creationId xmlns:a16="http://schemas.microsoft.com/office/drawing/2014/main" id="{85290400-D5D9-EC1E-8EF7-E5E814931929}"/>
              </a:ext>
            </a:extLst>
          </p:cNvPr>
          <p:cNvCxnSpPr>
            <a:cxnSpLocks/>
            <a:stCxn id="22544" idx="1"/>
            <a:endCxn id="57" idx="0"/>
          </p:cNvCxnSpPr>
          <p:nvPr/>
        </p:nvCxnSpPr>
        <p:spPr>
          <a:xfrm rot="10800000" flipV="1">
            <a:off x="2342912" y="1714157"/>
            <a:ext cx="3564883" cy="971129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55" name="Curved Connector 22554">
            <a:extLst>
              <a:ext uri="{FF2B5EF4-FFF2-40B4-BE49-F238E27FC236}">
                <a16:creationId xmlns:a16="http://schemas.microsoft.com/office/drawing/2014/main" id="{EF1DE348-6A5A-5CF4-D4F4-81572738826F}"/>
              </a:ext>
            </a:extLst>
          </p:cNvPr>
          <p:cNvCxnSpPr>
            <a:cxnSpLocks/>
            <a:stCxn id="22544" idx="1"/>
            <a:endCxn id="58" idx="0"/>
          </p:cNvCxnSpPr>
          <p:nvPr/>
        </p:nvCxnSpPr>
        <p:spPr>
          <a:xfrm rot="10800000" flipV="1">
            <a:off x="3789382" y="1714157"/>
            <a:ext cx="2118413" cy="971129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57" name="Curved Connector 22556">
            <a:extLst>
              <a:ext uri="{FF2B5EF4-FFF2-40B4-BE49-F238E27FC236}">
                <a16:creationId xmlns:a16="http://schemas.microsoft.com/office/drawing/2014/main" id="{48DCE314-C272-A396-056B-A43C63048684}"/>
              </a:ext>
            </a:extLst>
          </p:cNvPr>
          <p:cNvCxnSpPr>
            <a:cxnSpLocks/>
            <a:stCxn id="22544" idx="1"/>
            <a:endCxn id="63" idx="0"/>
          </p:cNvCxnSpPr>
          <p:nvPr/>
        </p:nvCxnSpPr>
        <p:spPr>
          <a:xfrm rot="10800000" flipV="1">
            <a:off x="4984642" y="1714158"/>
            <a:ext cx="923153" cy="95572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62" name="Curved Connector 22561">
            <a:extLst>
              <a:ext uri="{FF2B5EF4-FFF2-40B4-BE49-F238E27FC236}">
                <a16:creationId xmlns:a16="http://schemas.microsoft.com/office/drawing/2014/main" id="{09B8F152-EB96-6601-D976-C2F7E8374CA9}"/>
              </a:ext>
            </a:extLst>
          </p:cNvPr>
          <p:cNvCxnSpPr>
            <a:cxnSpLocks/>
            <a:stCxn id="22542" idx="2"/>
            <a:endCxn id="56" idx="0"/>
          </p:cNvCxnSpPr>
          <p:nvPr/>
        </p:nvCxnSpPr>
        <p:spPr>
          <a:xfrm rot="5400000">
            <a:off x="522915" y="2265188"/>
            <a:ext cx="803002" cy="3719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65" name="Curved Connector 22564">
            <a:extLst>
              <a:ext uri="{FF2B5EF4-FFF2-40B4-BE49-F238E27FC236}">
                <a16:creationId xmlns:a16="http://schemas.microsoft.com/office/drawing/2014/main" id="{E40A37F7-28D5-B13C-98CE-ADEB30E54D44}"/>
              </a:ext>
            </a:extLst>
          </p:cNvPr>
          <p:cNvCxnSpPr>
            <a:cxnSpLocks/>
            <a:stCxn id="22544" idx="2"/>
            <a:endCxn id="36" idx="1"/>
          </p:cNvCxnSpPr>
          <p:nvPr/>
        </p:nvCxnSpPr>
        <p:spPr>
          <a:xfrm rot="16200000" flipH="1">
            <a:off x="5601943" y="3279752"/>
            <a:ext cx="3280424" cy="54600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72" name="Curved Connector 22571">
            <a:extLst>
              <a:ext uri="{FF2B5EF4-FFF2-40B4-BE49-F238E27FC236}">
                <a16:creationId xmlns:a16="http://schemas.microsoft.com/office/drawing/2014/main" id="{2B4692BC-A332-D986-FD7F-4E253C3BD317}"/>
              </a:ext>
            </a:extLst>
          </p:cNvPr>
          <p:cNvCxnSpPr>
            <a:cxnSpLocks/>
            <a:stCxn id="22544" idx="3"/>
            <a:endCxn id="22552" idx="0"/>
          </p:cNvCxnSpPr>
          <p:nvPr/>
        </p:nvCxnSpPr>
        <p:spPr>
          <a:xfrm>
            <a:off x="8030508" y="1714158"/>
            <a:ext cx="408295" cy="87262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75" name="Curved Connector 22574">
            <a:extLst>
              <a:ext uri="{FF2B5EF4-FFF2-40B4-BE49-F238E27FC236}">
                <a16:creationId xmlns:a16="http://schemas.microsoft.com/office/drawing/2014/main" id="{C2FAB40A-D16D-15E6-79F4-CCFAF7CA807D}"/>
              </a:ext>
            </a:extLst>
          </p:cNvPr>
          <p:cNvCxnSpPr>
            <a:cxnSpLocks/>
            <a:stCxn id="22544" idx="3"/>
            <a:endCxn id="22539" idx="2"/>
          </p:cNvCxnSpPr>
          <p:nvPr/>
        </p:nvCxnSpPr>
        <p:spPr>
          <a:xfrm flipV="1">
            <a:off x="8030508" y="1205587"/>
            <a:ext cx="18665" cy="50857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78" name="Curved Connector 22577">
            <a:extLst>
              <a:ext uri="{FF2B5EF4-FFF2-40B4-BE49-F238E27FC236}">
                <a16:creationId xmlns:a16="http://schemas.microsoft.com/office/drawing/2014/main" id="{F9938E69-45C9-E860-0FE4-975669D9BFBF}"/>
              </a:ext>
            </a:extLst>
          </p:cNvPr>
          <p:cNvCxnSpPr>
            <a:cxnSpLocks/>
            <a:stCxn id="22544" idx="3"/>
            <a:endCxn id="22533" idx="2"/>
          </p:cNvCxnSpPr>
          <p:nvPr/>
        </p:nvCxnSpPr>
        <p:spPr>
          <a:xfrm flipV="1">
            <a:off x="8030508" y="1005532"/>
            <a:ext cx="1484153" cy="70862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82" name="Curved Connector 22581">
            <a:extLst>
              <a:ext uri="{FF2B5EF4-FFF2-40B4-BE49-F238E27FC236}">
                <a16:creationId xmlns:a16="http://schemas.microsoft.com/office/drawing/2014/main" id="{410260B0-D389-D2BA-C7EC-703DCABEADF5}"/>
              </a:ext>
            </a:extLst>
          </p:cNvPr>
          <p:cNvCxnSpPr>
            <a:cxnSpLocks/>
            <a:stCxn id="22544" idx="3"/>
            <a:endCxn id="22550" idx="1"/>
          </p:cNvCxnSpPr>
          <p:nvPr/>
        </p:nvCxnSpPr>
        <p:spPr>
          <a:xfrm>
            <a:off x="8030508" y="1714158"/>
            <a:ext cx="1239696" cy="60916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85" name="Curved Connector 22584">
            <a:extLst>
              <a:ext uri="{FF2B5EF4-FFF2-40B4-BE49-F238E27FC236}">
                <a16:creationId xmlns:a16="http://schemas.microsoft.com/office/drawing/2014/main" id="{954601E6-EB06-E1D5-A0F4-32524EDE50F4}"/>
              </a:ext>
            </a:extLst>
          </p:cNvPr>
          <p:cNvCxnSpPr>
            <a:cxnSpLocks/>
            <a:stCxn id="22544" idx="3"/>
            <a:endCxn id="22535" idx="1"/>
          </p:cNvCxnSpPr>
          <p:nvPr/>
        </p:nvCxnSpPr>
        <p:spPr>
          <a:xfrm flipV="1">
            <a:off x="8030508" y="1596655"/>
            <a:ext cx="1970531" cy="11750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88" name="Picture 26" descr="redis original wordmark&quot; Icon - Download for free – Iconduck">
            <a:extLst>
              <a:ext uri="{FF2B5EF4-FFF2-40B4-BE49-F238E27FC236}">
                <a16:creationId xmlns:a16="http://schemas.microsoft.com/office/drawing/2014/main" id="{ADAA4370-A829-CADA-20A3-903780E6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677" y="4061250"/>
            <a:ext cx="587518" cy="5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89" name="Picture 26" descr="redis original wordmark&quot; Icon - Download for free – Iconduck">
            <a:extLst>
              <a:ext uri="{FF2B5EF4-FFF2-40B4-BE49-F238E27FC236}">
                <a16:creationId xmlns:a16="http://schemas.microsoft.com/office/drawing/2014/main" id="{EF239E82-5C8F-A131-B4C8-312C7FBAB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859" y="6072897"/>
            <a:ext cx="587518" cy="5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675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26FE2-F3EF-147A-F072-6980F4465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4E7B4-8FD5-610B-6A05-B455AECC7B9F}"/>
              </a:ext>
            </a:extLst>
          </p:cNvPr>
          <p:cNvSpPr txBox="1"/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Harbor</a:t>
            </a: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39B95125-87FB-5437-C2CF-624F835D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87" y="856513"/>
            <a:ext cx="5522976" cy="2485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20F8B3-D7C9-FA3D-B565-D0A30D9084DD}"/>
              </a:ext>
            </a:extLst>
          </p:cNvPr>
          <p:cNvSpPr txBox="1"/>
          <p:nvPr/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latin typeface="+mj-lt"/>
              </a:rPr>
              <a:t>Harbor </a:t>
            </a:r>
            <a:r>
              <a:rPr lang="es-ES" sz="1600" dirty="0">
                <a:latin typeface="+mj-lt"/>
              </a:rPr>
              <a:t>es un registro open </a:t>
            </a:r>
            <a:r>
              <a:rPr lang="es-ES" sz="1600" dirty="0" err="1">
                <a:latin typeface="+mj-lt"/>
              </a:rPr>
              <a:t>source</a:t>
            </a:r>
            <a:r>
              <a:rPr lang="es-ES" sz="1600" dirty="0">
                <a:latin typeface="+mj-lt"/>
              </a:rPr>
              <a:t> que protege los artefactos con políticas y control de acceso,  garantiza que las imágenes se escaneen y estén libres de vulnerabilidades, y firma las imágenes como confiables. Harbor, es un proyecto graduado de CNCF, ofrece cumplimiento, rendimiento e interoperabilidad para ayudarlo a administrar de manera consistente y segura artefactos en plataformas informáticas nativas de la nube como </a:t>
            </a:r>
            <a:r>
              <a:rPr lang="es-ES" sz="1600" dirty="0" err="1">
                <a:latin typeface="+mj-lt"/>
              </a:rPr>
              <a:t>Kubernetes</a:t>
            </a:r>
            <a:r>
              <a:rPr lang="es-ES" sz="1600" dirty="0">
                <a:latin typeface="+mj-lt"/>
              </a:rPr>
              <a:t> y Docker.</a:t>
            </a:r>
            <a:endParaRPr lang="en-US" sz="1500" dirty="0"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FF2CC05-263C-0EE1-3794-E67099518383}"/>
              </a:ext>
            </a:extLst>
          </p:cNvPr>
          <p:cNvGrpSpPr/>
          <p:nvPr/>
        </p:nvGrpSpPr>
        <p:grpSpPr>
          <a:xfrm>
            <a:off x="557783" y="655597"/>
            <a:ext cx="5486400" cy="2976541"/>
            <a:chOff x="5554828" y="146237"/>
            <a:chExt cx="5854311" cy="317614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63A870-C0CC-1825-D481-22461C406DCB}"/>
                </a:ext>
              </a:extLst>
            </p:cNvPr>
            <p:cNvGrpSpPr/>
            <p:nvPr/>
          </p:nvGrpSpPr>
          <p:grpSpPr>
            <a:xfrm>
              <a:off x="5554828" y="1478227"/>
              <a:ext cx="5854311" cy="1844154"/>
              <a:chOff x="5451349" y="2931810"/>
              <a:chExt cx="5854311" cy="1844154"/>
            </a:xfrm>
          </p:grpSpPr>
          <p:pic>
            <p:nvPicPr>
              <p:cNvPr id="17410" name="Picture 2" descr="Harbor – Marketplace – Google Cloud console">
                <a:extLst>
                  <a:ext uri="{FF2B5EF4-FFF2-40B4-BE49-F238E27FC236}">
                    <a16:creationId xmlns:a16="http://schemas.microsoft.com/office/drawing/2014/main" id="{6436541B-37D4-26BA-8BF3-C154104230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1384" y="3154514"/>
                <a:ext cx="896780" cy="896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2" name="Picture 4" descr="Integrating Invicti Enterprise with GitHub Actions | Invicti">
                <a:extLst>
                  <a:ext uri="{FF2B5EF4-FFF2-40B4-BE49-F238E27FC236}">
                    <a16:creationId xmlns:a16="http://schemas.microsoft.com/office/drawing/2014/main" id="{D700B643-A493-4884-AE07-11E2D7B4B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07" r="21698"/>
              <a:stretch/>
            </p:blipFill>
            <p:spPr bwMode="auto">
              <a:xfrm>
                <a:off x="5451349" y="2976929"/>
                <a:ext cx="1458410" cy="1251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6" name="Picture 8" descr="What is Argo CD? Features, Architecture, and Benefits">
                <a:extLst>
                  <a:ext uri="{FF2B5EF4-FFF2-40B4-BE49-F238E27FC236}">
                    <a16:creationId xmlns:a16="http://schemas.microsoft.com/office/drawing/2014/main" id="{B926FE09-7962-395E-797B-42380328D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13" r="28349"/>
              <a:stretch/>
            </p:blipFill>
            <p:spPr bwMode="auto">
              <a:xfrm>
                <a:off x="10414409" y="2931810"/>
                <a:ext cx="891251" cy="1349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CD86DCC-0E64-07DF-F21E-E6C9B67BC95F}"/>
                  </a:ext>
                </a:extLst>
              </p:cNvPr>
              <p:cNvCxnSpPr>
                <a:stCxn id="17412" idx="3"/>
                <a:endCxn id="17410" idx="1"/>
              </p:cNvCxnSpPr>
              <p:nvPr/>
            </p:nvCxnSpPr>
            <p:spPr>
              <a:xfrm>
                <a:off x="6909759" y="3602904"/>
                <a:ext cx="9416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4FE23A-4578-D65B-CDD8-271CA29C7CB9}"/>
                  </a:ext>
                </a:extLst>
              </p:cNvPr>
              <p:cNvCxnSpPr>
                <a:cxnSpLocks/>
                <a:stCxn id="17410" idx="2"/>
                <a:endCxn id="17412" idx="2"/>
              </p:cNvCxnSpPr>
              <p:nvPr/>
            </p:nvCxnSpPr>
            <p:spPr>
              <a:xfrm rot="5400000">
                <a:off x="7151372" y="3080476"/>
                <a:ext cx="177585" cy="2119220"/>
              </a:xfrm>
              <a:prstGeom prst="bentConnector3">
                <a:avLst>
                  <a:gd name="adj1" fmla="val 228727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025A416-139C-D967-E36C-13BADDE6D669}"/>
                  </a:ext>
                </a:extLst>
              </p:cNvPr>
              <p:cNvCxnSpPr>
                <a:cxnSpLocks/>
                <a:stCxn id="17410" idx="3"/>
                <a:endCxn id="17416" idx="1"/>
              </p:cNvCxnSpPr>
              <p:nvPr/>
            </p:nvCxnSpPr>
            <p:spPr>
              <a:xfrm>
                <a:off x="8748164" y="3602904"/>
                <a:ext cx="1666245" cy="36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7F0A16-84FF-BA37-017B-743E7A19A8F5}"/>
                  </a:ext>
                </a:extLst>
              </p:cNvPr>
              <p:cNvSpPr txBox="1"/>
              <p:nvPr/>
            </p:nvSpPr>
            <p:spPr>
              <a:xfrm>
                <a:off x="6904006" y="4228879"/>
                <a:ext cx="829935" cy="547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Pull image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cache</a:t>
                </a:r>
                <a:endParaRPr lang="en-US" sz="1200" dirty="0">
                  <a:latin typeface="+mj-l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10EC28-BAC2-52E9-FCB9-BCA99E445C36}"/>
                  </a:ext>
                </a:extLst>
              </p:cNvPr>
              <p:cNvSpPr txBox="1"/>
              <p:nvPr/>
            </p:nvSpPr>
            <p:spPr>
              <a:xfrm>
                <a:off x="6924915" y="3372071"/>
                <a:ext cx="956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Deposit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Image/Chart</a:t>
                </a:r>
                <a:endParaRPr lang="en-US" sz="1200" dirty="0">
                  <a:latin typeface="+mj-lt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802AC5-E13E-09AA-EA35-879B00FFA3DD}"/>
                  </a:ext>
                </a:extLst>
              </p:cNvPr>
              <p:cNvSpPr txBox="1"/>
              <p:nvPr/>
            </p:nvSpPr>
            <p:spPr>
              <a:xfrm>
                <a:off x="9053726" y="3355403"/>
                <a:ext cx="927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Pull for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deployment</a:t>
                </a:r>
                <a:endParaRPr lang="en-US" sz="1200">
                  <a:latin typeface="+mj-lt"/>
                </a:endParaRPr>
              </a:p>
            </p:txBody>
          </p:sp>
        </p:grpSp>
        <p:pic>
          <p:nvPicPr>
            <p:cNvPr id="17418" name="Picture 10" descr="Google Cloud Storage: Introduction &amp; Step-By-Step Guide">
              <a:extLst>
                <a:ext uri="{FF2B5EF4-FFF2-40B4-BE49-F238E27FC236}">
                  <a16:creationId xmlns:a16="http://schemas.microsoft.com/office/drawing/2014/main" id="{5D7D774A-D307-3BBD-7D63-3508C28B2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5676" y="146237"/>
              <a:ext cx="595154" cy="595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781047E-34E0-2C14-7F89-F319A7E154E7}"/>
                </a:ext>
              </a:extLst>
            </p:cNvPr>
            <p:cNvCxnSpPr>
              <a:cxnSpLocks/>
              <a:stCxn id="17410" idx="0"/>
              <a:endCxn id="17418" idx="2"/>
            </p:cNvCxnSpPr>
            <p:nvPr/>
          </p:nvCxnSpPr>
          <p:spPr>
            <a:xfrm flipV="1">
              <a:off x="8403253" y="741391"/>
              <a:ext cx="0" cy="959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9BDDD1-E95E-17CB-B699-0A57C73C1559}"/>
                </a:ext>
              </a:extLst>
            </p:cNvPr>
            <p:cNvSpPr txBox="1"/>
            <p:nvPr/>
          </p:nvSpPr>
          <p:spPr>
            <a:xfrm>
              <a:off x="7932682" y="950820"/>
              <a:ext cx="1031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50392">
                <a:spcAft>
                  <a:spcPts val="600"/>
                </a:spcAft>
              </a:pPr>
              <a:r>
                <a:rPr lang="en-US" sz="1116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Cloud storage</a:t>
              </a:r>
            </a:p>
            <a:p>
              <a:pPr algn="ctr" defTabSz="850392">
                <a:spcAft>
                  <a:spcPts val="600"/>
                </a:spcAft>
              </a:pPr>
              <a:r>
                <a:rPr lang="en-US" sz="1116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For images</a:t>
              </a:r>
              <a:endParaRPr lang="en-US" sz="12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296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68712"/>
            <a:ext cx="1932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Instalar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Argo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9423B1-CD45-D750-6F22-A508DF7C679D}"/>
              </a:ext>
            </a:extLst>
          </p:cNvPr>
          <p:cNvSpPr txBox="1"/>
          <p:nvPr/>
        </p:nvSpPr>
        <p:spPr>
          <a:xfrm>
            <a:off x="313493" y="1082964"/>
            <a:ext cx="11616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Modificar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values.yaml</a:t>
            </a:r>
            <a:r>
              <a:rPr lang="en-US" sz="1600" dirty="0">
                <a:latin typeface="+mj-lt"/>
              </a:rPr>
              <a:t> con </a:t>
            </a:r>
            <a:r>
              <a:rPr lang="en-US" sz="1600" dirty="0" err="1">
                <a:latin typeface="+mj-lt"/>
              </a:rPr>
              <a:t>dominio</a:t>
            </a:r>
            <a:r>
              <a:rPr lang="en-US" sz="1600" dirty="0">
                <a:latin typeface="+mj-lt"/>
              </a:rPr>
              <a:t> y </a:t>
            </a:r>
            <a:r>
              <a:rPr lang="en-US" sz="1600" dirty="0" err="1">
                <a:latin typeface="+mj-lt"/>
              </a:rPr>
              <a:t>nombre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certificado</a:t>
            </a:r>
            <a:endParaRPr lang="en-US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Instalar</a:t>
            </a:r>
            <a:r>
              <a:rPr lang="en-US" sz="1600" dirty="0">
                <a:latin typeface="+mj-lt"/>
              </a:rPr>
              <a:t> Argo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add 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 https://argoproj.github.io/argo-helm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create ns </a:t>
            </a:r>
            <a:r>
              <a:rPr lang="en-US" sz="1600" dirty="0" err="1">
                <a:latin typeface="+mj-lt"/>
              </a:rPr>
              <a:t>argo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label ns 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 cert-manager-</a:t>
            </a:r>
            <a:r>
              <a:rPr lang="en-US" sz="1600" dirty="0" err="1">
                <a:latin typeface="+mj-lt"/>
              </a:rPr>
              <a:t>tls</a:t>
            </a:r>
            <a:r>
              <a:rPr lang="en-US" sz="1600" dirty="0">
                <a:latin typeface="+mj-lt"/>
              </a:rPr>
              <a:t>=ops-wildcard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upgrade --install 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/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-cd --version 5.53.9 --namespace 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 --values </a:t>
            </a:r>
            <a:r>
              <a:rPr lang="en-US" sz="1600" dirty="0" err="1">
                <a:latin typeface="+mj-lt"/>
              </a:rPr>
              <a:t>values.yaml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0732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68712"/>
            <a:ext cx="24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Instalar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Keycloak</a:t>
            </a:r>
            <a:endParaRPr lang="en-US" sz="24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F9283-4F00-8487-4FBF-F3280788BCCA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518963-61A2-06B4-B507-11F97B05ADC4}"/>
              </a:ext>
            </a:extLst>
          </p:cNvPr>
          <p:cNvSpPr txBox="1"/>
          <p:nvPr/>
        </p:nvSpPr>
        <p:spPr>
          <a:xfrm>
            <a:off x="313493" y="1082964"/>
            <a:ext cx="116168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Modificar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values.yaml</a:t>
            </a:r>
            <a:r>
              <a:rPr lang="en-US" sz="1600" dirty="0">
                <a:latin typeface="+mj-lt"/>
              </a:rPr>
              <a:t> con </a:t>
            </a:r>
            <a:r>
              <a:rPr lang="en-US" sz="1600" dirty="0" err="1">
                <a:latin typeface="+mj-lt"/>
              </a:rPr>
              <a:t>dominio</a:t>
            </a:r>
            <a:r>
              <a:rPr lang="en-US" sz="1600" dirty="0">
                <a:latin typeface="+mj-lt"/>
              </a:rPr>
              <a:t> y </a:t>
            </a:r>
            <a:r>
              <a:rPr lang="en-US" sz="1600" dirty="0" err="1">
                <a:latin typeface="+mj-lt"/>
              </a:rPr>
              <a:t>nombre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certificado</a:t>
            </a:r>
            <a:endParaRPr lang="en-US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Instalar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Keycloak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add </a:t>
            </a:r>
            <a:r>
              <a:rPr lang="en-US" sz="1600" dirty="0" err="1">
                <a:latin typeface="+mj-lt"/>
              </a:rPr>
              <a:t>keycloak</a:t>
            </a:r>
            <a:r>
              <a:rPr lang="en-US" sz="1600" dirty="0">
                <a:latin typeface="+mj-lt"/>
              </a:rPr>
              <a:t> https://charts.bitnami.com/bitnami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install </a:t>
            </a:r>
            <a:r>
              <a:rPr lang="en-US" sz="1600" dirty="0" err="1">
                <a:latin typeface="+mj-lt"/>
              </a:rPr>
              <a:t>keycloak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keycloak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create ns </a:t>
            </a:r>
            <a:r>
              <a:rPr lang="en-US" sz="1600" dirty="0" err="1">
                <a:latin typeface="+mj-lt"/>
              </a:rPr>
              <a:t>keycloak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upgrade --install </a:t>
            </a:r>
            <a:r>
              <a:rPr lang="en-US" sz="1600" dirty="0" err="1">
                <a:latin typeface="+mj-lt"/>
              </a:rPr>
              <a:t>keycloak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keycloak</a:t>
            </a:r>
            <a:r>
              <a:rPr lang="en-US" sz="1600" dirty="0">
                <a:latin typeface="+mj-lt"/>
              </a:rPr>
              <a:t>/</a:t>
            </a:r>
            <a:r>
              <a:rPr lang="en-US" sz="1600" dirty="0" err="1">
                <a:latin typeface="+mj-lt"/>
              </a:rPr>
              <a:t>keycloak</a:t>
            </a:r>
            <a:r>
              <a:rPr lang="en-US" sz="1600" dirty="0">
                <a:latin typeface="+mj-lt"/>
              </a:rPr>
              <a:t> --namespace </a:t>
            </a:r>
            <a:r>
              <a:rPr lang="en-US" sz="1600" dirty="0" err="1">
                <a:latin typeface="+mj-lt"/>
              </a:rPr>
              <a:t>keycloak</a:t>
            </a:r>
            <a:r>
              <a:rPr lang="en-US" sz="1600" dirty="0">
                <a:latin typeface="+mj-lt"/>
              </a:rPr>
              <a:t> --values </a:t>
            </a:r>
            <a:r>
              <a:rPr lang="en-US" sz="1600" dirty="0" err="1">
                <a:latin typeface="+mj-lt"/>
              </a:rPr>
              <a:t>values.yaml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label ns </a:t>
            </a:r>
            <a:r>
              <a:rPr lang="en-US" sz="1600" dirty="0" err="1">
                <a:latin typeface="+mj-lt"/>
              </a:rPr>
              <a:t>keycloak</a:t>
            </a:r>
            <a:r>
              <a:rPr lang="en-US" sz="1600" dirty="0">
                <a:latin typeface="+mj-lt"/>
              </a:rPr>
              <a:t> cert-manager-</a:t>
            </a:r>
            <a:r>
              <a:rPr lang="en-US" sz="1600" dirty="0" err="1">
                <a:latin typeface="+mj-lt"/>
              </a:rPr>
              <a:t>tls</a:t>
            </a:r>
            <a:r>
              <a:rPr lang="en-US" sz="1600" dirty="0">
                <a:latin typeface="+mj-lt"/>
              </a:rPr>
              <a:t>=ops-wildcard</a:t>
            </a:r>
          </a:p>
        </p:txBody>
      </p:sp>
    </p:spTree>
    <p:extLst>
      <p:ext uri="{BB962C8B-B14F-4D97-AF65-F5344CB8AC3E}">
        <p14:creationId xmlns:p14="http://schemas.microsoft.com/office/powerpoint/2010/main" val="77560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4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4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5" name="Rectangle 104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7D0AEE-E205-F967-91DB-C9D7CE5BE45C}"/>
              </a:ext>
            </a:extLst>
          </p:cNvPr>
          <p:cNvSpPr txBox="1"/>
          <p:nvPr/>
        </p:nvSpPr>
        <p:spPr>
          <a:xfrm>
            <a:off x="395397" y="1231109"/>
            <a:ext cx="5248658" cy="1054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1200" dirty="0">
                <a:latin typeface="+mj-lt"/>
              </a:rPr>
              <a:t>La plataforma se caracteriza por trabajar bajo tres principios: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b="1" dirty="0">
                <a:latin typeface="+mj-lt"/>
              </a:rPr>
              <a:t>Simplicidad de uso -&gt; Herramientas simples que cubran una tarea especifica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b="1" dirty="0">
                <a:latin typeface="+mj-lt"/>
              </a:rPr>
              <a:t>Centralizado -&gt; Herramientas de gestión </a:t>
            </a:r>
            <a:r>
              <a:rPr lang="es-ES_tradnl" sz="1200" b="1" dirty="0" err="1">
                <a:latin typeface="+mj-lt"/>
              </a:rPr>
              <a:t>multinube</a:t>
            </a:r>
            <a:endParaRPr lang="es-ES_tradnl" sz="1200" b="1" dirty="0">
              <a:latin typeface="+mj-lt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b="1" dirty="0">
                <a:latin typeface="+mj-lt"/>
              </a:rPr>
              <a:t>Open </a:t>
            </a:r>
            <a:r>
              <a:rPr lang="es-ES_tradnl" sz="1200" b="1" dirty="0" err="1">
                <a:latin typeface="+mj-lt"/>
              </a:rPr>
              <a:t>Source</a:t>
            </a:r>
            <a:r>
              <a:rPr lang="es-ES_tradnl" sz="1200" b="1" dirty="0">
                <a:latin typeface="+mj-lt"/>
              </a:rPr>
              <a:t> -&gt; Herramientas que no requieran licencia y sean fácilmente desplegable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_tradnl" sz="1200" dirty="0">
              <a:latin typeface="+mj-lt"/>
            </a:endParaRP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042051E1-3BAF-C009-96E0-D4F3D067B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r="19248"/>
          <a:stretch/>
        </p:blipFill>
        <p:spPr bwMode="auto">
          <a:xfrm>
            <a:off x="6417087" y="3342657"/>
            <a:ext cx="691549" cy="6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veloper - Free computer icons">
            <a:extLst>
              <a:ext uri="{FF2B5EF4-FFF2-40B4-BE49-F238E27FC236}">
                <a16:creationId xmlns:a16="http://schemas.microsoft.com/office/drawing/2014/main" id="{9035DFB9-1DA8-12B3-194D-5F75DAF4B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16" y="3342657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riting my first GitHub Action. To write a custom GitHub Action is… | by  Colin But | Medium">
            <a:extLst>
              <a:ext uri="{FF2B5EF4-FFF2-40B4-BE49-F238E27FC236}">
                <a16:creationId xmlns:a16="http://schemas.microsoft.com/office/drawing/2014/main" id="{D15360A8-BBC3-309C-1E2E-416B32281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7248" r="21203" b="5568"/>
          <a:stretch/>
        </p:blipFill>
        <p:spPr bwMode="auto">
          <a:xfrm>
            <a:off x="7595503" y="3342657"/>
            <a:ext cx="851125" cy="6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rbor Logo PNG Vector (SVG) Free Download">
            <a:extLst>
              <a:ext uri="{FF2B5EF4-FFF2-40B4-BE49-F238E27FC236}">
                <a16:creationId xmlns:a16="http://schemas.microsoft.com/office/drawing/2014/main" id="{B44D2424-6E10-C444-C402-3476CA9AE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97" y="2506637"/>
            <a:ext cx="582375" cy="72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ing the Keycloak Accounts Management API | Marcus Povey">
            <a:extLst>
              <a:ext uri="{FF2B5EF4-FFF2-40B4-BE49-F238E27FC236}">
                <a16:creationId xmlns:a16="http://schemas.microsoft.com/office/drawing/2014/main" id="{D1D109CF-155E-8A44-A7F2-CA990DE37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01" y="5005555"/>
            <a:ext cx="740112" cy="7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ncher Brand Guidelines &amp;amp; Resources">
            <a:extLst>
              <a:ext uri="{FF2B5EF4-FFF2-40B4-BE49-F238E27FC236}">
                <a16:creationId xmlns:a16="http://schemas.microsoft.com/office/drawing/2014/main" id="{C121DF4A-8D97-C462-E78A-85027DCA0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1" t="15388" r="11891" b="14420"/>
          <a:stretch/>
        </p:blipFill>
        <p:spPr bwMode="auto">
          <a:xfrm>
            <a:off x="10206385" y="1404211"/>
            <a:ext cx="1041842" cy="6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rgoCD ApplicationsSet with Helm. This article is for people who are… | by  Maciej Przygrodzki | Medium">
            <a:extLst>
              <a:ext uri="{FF2B5EF4-FFF2-40B4-BE49-F238E27FC236}">
                <a16:creationId xmlns:a16="http://schemas.microsoft.com/office/drawing/2014/main" id="{0A75B7CC-F4ED-B9FD-6331-8CDC3F22D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970" y="3287121"/>
            <a:ext cx="743234" cy="74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Is Google Workspace And How Does It Impact Your G Suite Account? |  Jones IT">
            <a:extLst>
              <a:ext uri="{FF2B5EF4-FFF2-40B4-BE49-F238E27FC236}">
                <a16:creationId xmlns:a16="http://schemas.microsoft.com/office/drawing/2014/main" id="{5ABEDA9E-BEE8-69B6-68A1-C9559155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285" y="5177081"/>
            <a:ext cx="833944" cy="4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FA5531-B4C3-166A-1F79-F908157F995E}"/>
              </a:ext>
            </a:extLst>
          </p:cNvPr>
          <p:cNvSpPr/>
          <p:nvPr/>
        </p:nvSpPr>
        <p:spPr>
          <a:xfrm>
            <a:off x="8664727" y="5063094"/>
            <a:ext cx="3161513" cy="6449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FFF52145-BB76-0A87-8DED-F71ED7EA57E3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7108636" y="3658738"/>
            <a:ext cx="486867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44247FC-F3CA-0745-F21F-E05CD512C12A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 flipV="1">
            <a:off x="8446628" y="2869111"/>
            <a:ext cx="455369" cy="796020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2EED0-ABFE-699D-EF1F-8FCA9FAC7C70}"/>
              </a:ext>
            </a:extLst>
          </p:cNvPr>
          <p:cNvSpPr/>
          <p:nvPr/>
        </p:nvSpPr>
        <p:spPr>
          <a:xfrm>
            <a:off x="7429651" y="2393337"/>
            <a:ext cx="1141609" cy="25796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218AF6-F42B-917C-4ACA-4FE79832C86F}"/>
              </a:ext>
            </a:extLst>
          </p:cNvPr>
          <p:cNvSpPr/>
          <p:nvPr/>
        </p:nvSpPr>
        <p:spPr>
          <a:xfrm>
            <a:off x="8664727" y="23933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CF481D-59BD-780B-8418-BBCDA932017E}"/>
              </a:ext>
            </a:extLst>
          </p:cNvPr>
          <p:cNvSpPr/>
          <p:nvPr/>
        </p:nvSpPr>
        <p:spPr>
          <a:xfrm>
            <a:off x="9760046" y="2383032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692A55-CD6D-8BD6-3F96-5E70CD08E3E3}"/>
              </a:ext>
            </a:extLst>
          </p:cNvPr>
          <p:cNvSpPr/>
          <p:nvPr/>
        </p:nvSpPr>
        <p:spPr>
          <a:xfrm>
            <a:off x="9754943" y="1381750"/>
            <a:ext cx="207129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D6061D-9D00-92B1-E50E-286DBD5BD8F7}"/>
              </a:ext>
            </a:extLst>
          </p:cNvPr>
          <p:cNvSpPr/>
          <p:nvPr/>
        </p:nvSpPr>
        <p:spPr>
          <a:xfrm>
            <a:off x="10855459" y="23984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17AAC13-E878-6659-6F2C-EB4E0A91FE3F}"/>
              </a:ext>
            </a:extLst>
          </p:cNvPr>
          <p:cNvCxnSpPr>
            <a:cxnSpLocks/>
            <a:stCxn id="1030" idx="3"/>
            <a:endCxn id="1038" idx="1"/>
          </p:cNvCxnSpPr>
          <p:nvPr/>
        </p:nvCxnSpPr>
        <p:spPr>
          <a:xfrm flipV="1">
            <a:off x="8446628" y="3658738"/>
            <a:ext cx="1406342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624F2-7150-3A72-05DC-D082486350BA}"/>
              </a:ext>
            </a:extLst>
          </p:cNvPr>
          <p:cNvCxnSpPr>
            <a:cxnSpLocks/>
            <a:stCxn id="1028" idx="3"/>
            <a:endCxn id="1026" idx="1"/>
          </p:cNvCxnSpPr>
          <p:nvPr/>
        </p:nvCxnSpPr>
        <p:spPr>
          <a:xfrm>
            <a:off x="5888685" y="3594092"/>
            <a:ext cx="528403" cy="64647"/>
          </a:xfrm>
          <a:prstGeom prst="curvedConnector3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30B7370-B6A7-AA1F-C76E-DD8C78E5D5B4}"/>
              </a:ext>
            </a:extLst>
          </p:cNvPr>
          <p:cNvSpPr txBox="1"/>
          <p:nvPr/>
        </p:nvSpPr>
        <p:spPr>
          <a:xfrm>
            <a:off x="7531834" y="207255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Integration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34228F-3053-49C4-1E5D-4CFDF39D1D94}"/>
              </a:ext>
            </a:extLst>
          </p:cNvPr>
          <p:cNvSpPr txBox="1"/>
          <p:nvPr/>
        </p:nvSpPr>
        <p:spPr>
          <a:xfrm>
            <a:off x="8716790" y="2148042"/>
            <a:ext cx="851125" cy="20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Artifact Repo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9C6486D-1154-8516-E74D-44BA7E365723}"/>
              </a:ext>
            </a:extLst>
          </p:cNvPr>
          <p:cNvSpPr txBox="1"/>
          <p:nvPr/>
        </p:nvSpPr>
        <p:spPr>
          <a:xfrm>
            <a:off x="10344761" y="1056978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 Management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6" descr="Create a Kubernetes Cluster on GKE">
            <a:extLst>
              <a:ext uri="{FF2B5EF4-FFF2-40B4-BE49-F238E27FC236}">
                <a16:creationId xmlns:a16="http://schemas.microsoft.com/office/drawing/2014/main" id="{6219D7EC-260E-CC84-9724-4B01AC0A3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8" t="4717" r="18042" b="10585"/>
          <a:stretch/>
        </p:blipFill>
        <p:spPr bwMode="auto">
          <a:xfrm>
            <a:off x="10895994" y="3374980"/>
            <a:ext cx="889712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48F2717B-7183-ECBE-51AA-13A0D2CD4DB1}"/>
              </a:ext>
            </a:extLst>
          </p:cNvPr>
          <p:cNvCxnSpPr>
            <a:cxnSpLocks/>
            <a:stCxn id="1038" idx="3"/>
            <a:endCxn id="60" idx="1"/>
          </p:cNvCxnSpPr>
          <p:nvPr/>
        </p:nvCxnSpPr>
        <p:spPr>
          <a:xfrm flipV="1">
            <a:off x="10596204" y="3626415"/>
            <a:ext cx="299790" cy="32324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" name="Picture 8" descr="NGINX Ingress Controller">
            <a:extLst>
              <a:ext uri="{FF2B5EF4-FFF2-40B4-BE49-F238E27FC236}">
                <a16:creationId xmlns:a16="http://schemas.microsoft.com/office/drawing/2014/main" id="{CF236008-13FF-D9C3-8E86-52BAC4B8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850" y="2448781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" name="Curved Connector 1024">
            <a:extLst>
              <a:ext uri="{FF2B5EF4-FFF2-40B4-BE49-F238E27FC236}">
                <a16:creationId xmlns:a16="http://schemas.microsoft.com/office/drawing/2014/main" id="{C7F104E0-2690-F525-5C39-CFA21C743384}"/>
              </a:ext>
            </a:extLst>
          </p:cNvPr>
          <p:cNvCxnSpPr>
            <a:cxnSpLocks/>
            <a:stCxn id="60" idx="0"/>
            <a:endCxn id="1024" idx="2"/>
          </p:cNvCxnSpPr>
          <p:nvPr/>
        </p:nvCxnSpPr>
        <p:spPr>
          <a:xfrm rot="5400000" flipH="1" flipV="1">
            <a:off x="11200448" y="3037227"/>
            <a:ext cx="478156" cy="197352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57E0920C-D32A-F8C8-B6FB-7CD220850331}"/>
              </a:ext>
            </a:extLst>
          </p:cNvPr>
          <p:cNvSpPr txBox="1"/>
          <p:nvPr/>
        </p:nvSpPr>
        <p:spPr>
          <a:xfrm>
            <a:off x="9799024" y="2071920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Deployment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8E7C8631-4C1D-9140-169A-A98C5EB216B8}"/>
              </a:ext>
            </a:extLst>
          </p:cNvPr>
          <p:cNvSpPr txBox="1"/>
          <p:nvPr/>
        </p:nvSpPr>
        <p:spPr>
          <a:xfrm>
            <a:off x="7832366" y="5268125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Authentication/ Authorization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6" name="Picture 10" descr="terraform&quot; Icon - Download for free – Iconduck">
            <a:extLst>
              <a:ext uri="{FF2B5EF4-FFF2-40B4-BE49-F238E27FC236}">
                <a16:creationId xmlns:a16="http://schemas.microsoft.com/office/drawing/2014/main" id="{F5B516DC-08FC-BC32-FDD4-3E8C043E6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77" y="1407900"/>
            <a:ext cx="556165" cy="6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6E2F25F0-5378-1B80-8238-330E17C4BE92}"/>
              </a:ext>
            </a:extLst>
          </p:cNvPr>
          <p:cNvSpPr/>
          <p:nvPr/>
        </p:nvSpPr>
        <p:spPr>
          <a:xfrm>
            <a:off x="7429651" y="1366307"/>
            <a:ext cx="220585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2ABD0D83-A1F3-3ECB-10E5-D3EABC10F220}"/>
              </a:ext>
            </a:extLst>
          </p:cNvPr>
          <p:cNvSpPr txBox="1"/>
          <p:nvPr/>
        </p:nvSpPr>
        <p:spPr>
          <a:xfrm>
            <a:off x="8050872" y="103858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Infrastructure as code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C58B1124-FA58-C1CB-FAC9-5A0AC100026A}"/>
              </a:ext>
            </a:extLst>
          </p:cNvPr>
          <p:cNvSpPr txBox="1"/>
          <p:nvPr/>
        </p:nvSpPr>
        <p:spPr>
          <a:xfrm>
            <a:off x="349003" y="653138"/>
            <a:ext cx="6294482" cy="540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Bluon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400" dirty="0" err="1">
                <a:latin typeface="+mj-lt"/>
                <a:ea typeface="+mj-ea"/>
                <a:cs typeface="+mj-cs"/>
              </a:rPr>
              <a:t>Arquitectura</a:t>
            </a:r>
            <a:r>
              <a:rPr lang="en-US" sz="2400" dirty="0">
                <a:latin typeface="+mj-lt"/>
                <a:ea typeface="+mj-ea"/>
                <a:cs typeface="+mj-cs"/>
              </a:rPr>
              <a:t> de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plataforma</a:t>
            </a:r>
            <a:r>
              <a:rPr lang="en-US" sz="2400" dirty="0">
                <a:latin typeface="+mj-lt"/>
                <a:ea typeface="+mj-ea"/>
                <a:cs typeface="+mj-cs"/>
              </a:rPr>
              <a:t> de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desarrollo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B5493-E60E-A259-9E1E-CDF9C2161308}"/>
              </a:ext>
            </a:extLst>
          </p:cNvPr>
          <p:cNvSpPr txBox="1"/>
          <p:nvPr/>
        </p:nvSpPr>
        <p:spPr>
          <a:xfrm>
            <a:off x="411479" y="2351944"/>
            <a:ext cx="4776983" cy="983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ES_tradnl" sz="1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76FC0-947E-4592-27FA-92D2175B7F9B}"/>
              </a:ext>
            </a:extLst>
          </p:cNvPr>
          <p:cNvSpPr txBox="1"/>
          <p:nvPr/>
        </p:nvSpPr>
        <p:spPr>
          <a:xfrm>
            <a:off x="411478" y="2342834"/>
            <a:ext cx="4776983" cy="418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dirty="0">
                <a:latin typeface="+mj-lt"/>
              </a:rPr>
              <a:t>El desarrollador realiza una actualización en el repositorio de código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Github</a:t>
            </a:r>
            <a:r>
              <a:rPr lang="es-ES_tradnl" sz="1200" b="1" dirty="0">
                <a:latin typeface="+mj-lt"/>
              </a:rPr>
              <a:t> </a:t>
            </a:r>
            <a:r>
              <a:rPr lang="es-ES_tradnl" sz="1200" b="1" dirty="0" err="1">
                <a:latin typeface="+mj-lt"/>
              </a:rPr>
              <a:t>Actions</a:t>
            </a:r>
            <a:r>
              <a:rPr lang="es-ES_tradnl" sz="1200" dirty="0">
                <a:latin typeface="+mj-lt"/>
              </a:rPr>
              <a:t> toma el código actualizado y lo convierte en Docker/Helm almacenándolo en Harbor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>
                <a:latin typeface="+mj-lt"/>
              </a:rPr>
              <a:t>Harbor</a:t>
            </a:r>
            <a:r>
              <a:rPr lang="es-ES_tradnl" sz="1200" dirty="0">
                <a:latin typeface="+mj-lt"/>
              </a:rPr>
              <a:t> centraliza todas las imágenes de Docker y las replica a las nubes correspondientes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dirty="0">
                <a:latin typeface="+mj-lt"/>
              </a:rPr>
              <a:t>Finalmente </a:t>
            </a:r>
            <a:r>
              <a:rPr lang="es-ES_tradnl" sz="1200" b="1" dirty="0" err="1">
                <a:latin typeface="+mj-lt"/>
              </a:rPr>
              <a:t>ArgoCD</a:t>
            </a:r>
            <a:r>
              <a:rPr lang="es-ES_tradnl" sz="1200" dirty="0">
                <a:latin typeface="+mj-lt"/>
              </a:rPr>
              <a:t> se encarga de sincronizar nuestra aplicación con la ultima versión en </a:t>
            </a:r>
            <a:r>
              <a:rPr lang="es-ES_tradnl" sz="1200" b="1" dirty="0">
                <a:latin typeface="+mj-lt"/>
              </a:rPr>
              <a:t>Harbor</a:t>
            </a:r>
            <a:r>
              <a:rPr lang="es-ES_tradnl" sz="1200" dirty="0">
                <a:latin typeface="+mj-lt"/>
              </a:rPr>
              <a:t> y permite hacer un </a:t>
            </a:r>
            <a:r>
              <a:rPr lang="es-ES_tradnl" sz="1200" dirty="0" err="1">
                <a:latin typeface="+mj-lt"/>
              </a:rPr>
              <a:t>rollback</a:t>
            </a:r>
            <a:r>
              <a:rPr lang="es-ES_tradnl" sz="1200" dirty="0">
                <a:latin typeface="+mj-lt"/>
              </a:rPr>
              <a:t> en caso se presente un fallo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Nginx</a:t>
            </a:r>
            <a:r>
              <a:rPr lang="es-ES_tradnl" sz="1200" b="1" dirty="0">
                <a:latin typeface="+mj-lt"/>
              </a:rPr>
              <a:t> </a:t>
            </a:r>
            <a:r>
              <a:rPr lang="es-ES_tradnl" sz="1200" b="1" dirty="0" err="1">
                <a:latin typeface="+mj-lt"/>
              </a:rPr>
              <a:t>Ingress</a:t>
            </a:r>
            <a:r>
              <a:rPr lang="es-ES_tradnl" sz="1200" dirty="0">
                <a:latin typeface="+mj-lt"/>
              </a:rPr>
              <a:t> y </a:t>
            </a:r>
            <a:r>
              <a:rPr lang="es-ES_tradnl" sz="1200" b="1" dirty="0" err="1">
                <a:latin typeface="+mj-lt"/>
              </a:rPr>
              <a:t>Cert</a:t>
            </a:r>
            <a:r>
              <a:rPr lang="es-ES_tradnl" sz="1200" b="1" dirty="0">
                <a:latin typeface="+mj-lt"/>
              </a:rPr>
              <a:t>-Manager</a:t>
            </a:r>
            <a:r>
              <a:rPr lang="es-ES_tradnl" sz="1200" dirty="0">
                <a:latin typeface="+mj-lt"/>
              </a:rPr>
              <a:t> en </a:t>
            </a:r>
            <a:r>
              <a:rPr lang="es-ES_tradnl" sz="1200" dirty="0" err="1">
                <a:latin typeface="+mj-lt"/>
              </a:rPr>
              <a:t>kubernetes</a:t>
            </a:r>
            <a:r>
              <a:rPr lang="es-ES_tradnl" sz="1200" dirty="0">
                <a:latin typeface="+mj-lt"/>
              </a:rPr>
              <a:t> nos permiten generar subdominios de forma automática sin configuraciones o compra de certificados manteniendo HTTPS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Rancher</a:t>
            </a:r>
            <a:r>
              <a:rPr lang="es-ES_tradnl" sz="1200" dirty="0">
                <a:latin typeface="+mj-lt"/>
              </a:rPr>
              <a:t> nos permite administrar nuestros </a:t>
            </a:r>
            <a:r>
              <a:rPr lang="es-ES_tradnl" sz="1200" dirty="0" err="1">
                <a:latin typeface="+mj-lt"/>
              </a:rPr>
              <a:t>cluster</a:t>
            </a:r>
            <a:r>
              <a:rPr lang="es-ES_tradnl" sz="1200" dirty="0">
                <a:latin typeface="+mj-lt"/>
              </a:rPr>
              <a:t> incluso si están en diferentes nubes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Keycloak</a:t>
            </a:r>
            <a:r>
              <a:rPr lang="es-ES_tradnl" sz="1200" dirty="0">
                <a:latin typeface="+mj-lt"/>
              </a:rPr>
              <a:t> sirve como un Single-</a:t>
            </a:r>
            <a:r>
              <a:rPr lang="es-ES_tradnl" sz="1200" dirty="0" err="1">
                <a:latin typeface="+mj-lt"/>
              </a:rPr>
              <a:t>Sign</a:t>
            </a:r>
            <a:r>
              <a:rPr lang="es-ES_tradnl" sz="1200" dirty="0">
                <a:latin typeface="+mj-lt"/>
              </a:rPr>
              <a:t>-</a:t>
            </a:r>
            <a:r>
              <a:rPr lang="es-ES_tradnl" sz="1200" dirty="0" err="1">
                <a:latin typeface="+mj-lt"/>
              </a:rPr>
              <a:t>On</a:t>
            </a:r>
            <a:r>
              <a:rPr lang="es-ES_tradnl" sz="1200" dirty="0">
                <a:latin typeface="+mj-lt"/>
              </a:rPr>
              <a:t> junto con Google </a:t>
            </a:r>
            <a:r>
              <a:rPr lang="es-ES_tradnl" sz="1200" dirty="0" err="1">
                <a:latin typeface="+mj-lt"/>
              </a:rPr>
              <a:t>Workspaces</a:t>
            </a:r>
            <a:r>
              <a:rPr lang="es-ES_tradnl" sz="1200" dirty="0">
                <a:latin typeface="+mj-lt"/>
              </a:rPr>
              <a:t> como proveedor de correos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Terraform</a:t>
            </a:r>
            <a:r>
              <a:rPr lang="es-ES_tradnl" sz="1200" dirty="0">
                <a:latin typeface="+mj-lt"/>
              </a:rPr>
              <a:t> nos ayuda a mantener registro de nuestra infraestructura y simplificar la configuración de ambientes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C3038-BA1B-3896-0B69-3FEF1047AA37}"/>
              </a:ext>
            </a:extLst>
          </p:cNvPr>
          <p:cNvSpPr txBox="1"/>
          <p:nvPr/>
        </p:nvSpPr>
        <p:spPr>
          <a:xfrm>
            <a:off x="395397" y="5871284"/>
            <a:ext cx="8632674" cy="9507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1200" b="1" dirty="0">
                <a:latin typeface="+mj-lt"/>
              </a:rPr>
              <a:t>Beneficios: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>
                <a:latin typeface="+mj-lt"/>
              </a:rPr>
              <a:t>Desarrolladores no interactúan con aplicativos o compilado manual, todo el proceso es automatizado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>
                <a:latin typeface="+mj-lt"/>
              </a:rPr>
              <a:t>Centraliza una plataforma de desarrollo para múltiples clientes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>
                <a:latin typeface="+mj-lt"/>
              </a:rPr>
              <a:t>Software open </a:t>
            </a:r>
            <a:r>
              <a:rPr lang="es-ES_tradnl" sz="1200" dirty="0" err="1">
                <a:latin typeface="+mj-lt"/>
              </a:rPr>
              <a:t>source</a:t>
            </a:r>
            <a:r>
              <a:rPr lang="es-ES_tradnl" sz="1200" dirty="0">
                <a:latin typeface="+mj-lt"/>
              </a:rPr>
              <a:t> ampliamente documentado que no requiere pago de licencias</a:t>
            </a:r>
          </a:p>
        </p:txBody>
      </p:sp>
    </p:spTree>
    <p:extLst>
      <p:ext uri="{BB962C8B-B14F-4D97-AF65-F5344CB8AC3E}">
        <p14:creationId xmlns:p14="http://schemas.microsoft.com/office/powerpoint/2010/main" val="359707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Github</a:t>
            </a:r>
            <a:r>
              <a:rPr lang="en-US" sz="3600" dirty="0">
                <a:latin typeface="+mj-lt"/>
                <a:ea typeface="+mj-ea"/>
                <a:cs typeface="+mj-cs"/>
              </a:rPr>
              <a:t> Actions</a:t>
            </a:r>
          </a:p>
        </p:txBody>
      </p:sp>
      <p:pic>
        <p:nvPicPr>
          <p:cNvPr id="6150" name="Picture 6" descr="4 tips for GitHub Actions usability (+2 bonus tips for debugging) | Fleet">
            <a:extLst>
              <a:ext uri="{FF2B5EF4-FFF2-40B4-BE49-F238E27FC236}">
                <a16:creationId xmlns:a16="http://schemas.microsoft.com/office/drawing/2014/main" id="{3A6FA381-BEE5-48F2-9A13-CF3B2CE0B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33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4225574" y="4289918"/>
            <a:ext cx="7485413" cy="1378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</a:rPr>
              <a:t>Automatiza, personaliza y ejecuta tus flujos de trabajo de desarrollo de software directamente en tu repositorio con GitHub </a:t>
            </a:r>
            <a:r>
              <a:rPr lang="es-ES" dirty="0" err="1">
                <a:latin typeface="+mj-lt"/>
              </a:rPr>
              <a:t>Actions</a:t>
            </a:r>
            <a:r>
              <a:rPr lang="es-ES" dirty="0">
                <a:latin typeface="+mj-lt"/>
              </a:rPr>
              <a:t>. Puede descubrir, crear y compartir acciones para realizar cualquier trabajo que desee, incluido CI/CD, y combinar acciones en un flujo de trabajo completamente personalizado.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092E6-A3DF-BD50-579B-1BF2741EA9E8}"/>
              </a:ext>
            </a:extLst>
          </p:cNvPr>
          <p:cNvSpPr txBox="1"/>
          <p:nvPr/>
        </p:nvSpPr>
        <p:spPr>
          <a:xfrm>
            <a:off x="92597" y="6397798"/>
            <a:ext cx="11026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GitHub Actions billing details: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https://</a:t>
            </a:r>
            <a:r>
              <a:rPr lang="en-US" sz="1600" dirty="0" err="1">
                <a:solidFill>
                  <a:schemeClr val="accent1"/>
                </a:solidFill>
                <a:latin typeface="+mj-lt"/>
              </a:rPr>
              <a:t>docs.github.com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/</a:t>
            </a:r>
            <a:r>
              <a:rPr lang="en-US" sz="1600" dirty="0" err="1">
                <a:solidFill>
                  <a:schemeClr val="accent1"/>
                </a:solidFill>
                <a:latin typeface="+mj-lt"/>
              </a:rPr>
              <a:t>en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/billing/managing-billing-for-</a:t>
            </a:r>
            <a:r>
              <a:rPr lang="en-US" sz="1600" dirty="0" err="1">
                <a:solidFill>
                  <a:schemeClr val="accent1"/>
                </a:solidFill>
                <a:latin typeface="+mj-lt"/>
              </a:rPr>
              <a:t>github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-actions/about-billing-for-</a:t>
            </a:r>
            <a:r>
              <a:rPr lang="en-US" sz="1600" dirty="0" err="1">
                <a:solidFill>
                  <a:schemeClr val="accent1"/>
                </a:solidFill>
                <a:latin typeface="+mj-lt"/>
              </a:rPr>
              <a:t>github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-actions</a:t>
            </a:r>
          </a:p>
        </p:txBody>
      </p:sp>
    </p:spTree>
    <p:extLst>
      <p:ext uri="{BB962C8B-B14F-4D97-AF65-F5344CB8AC3E}">
        <p14:creationId xmlns:p14="http://schemas.microsoft.com/office/powerpoint/2010/main" val="5055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542890" y="227045"/>
            <a:ext cx="4838649" cy="661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790499">
              <a:lnSpc>
                <a:spcPct val="90000"/>
              </a:lnSpc>
              <a:spcBef>
                <a:spcPct val="0"/>
              </a:spcBef>
              <a:spcAft>
                <a:spcPts val="519"/>
              </a:spcAft>
            </a:pPr>
            <a:r>
              <a:rPr lang="en-US" sz="3112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112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GitHub Actions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6096000" y="1697020"/>
            <a:ext cx="6066419" cy="3842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+mj-lt"/>
              </a:rPr>
              <a:t>Workflow</a:t>
            </a:r>
            <a:r>
              <a:rPr lang="es-ES_tradnl" dirty="0">
                <a:latin typeface="+mj-lt"/>
              </a:rPr>
              <a:t>: Proceso automatizado definido en un archivo YAML dentro de la carpeta .</a:t>
            </a:r>
            <a:r>
              <a:rPr lang="es-ES_tradnl" dirty="0" err="1">
                <a:latin typeface="+mj-lt"/>
              </a:rPr>
              <a:t>github</a:t>
            </a:r>
            <a:r>
              <a:rPr lang="es-ES_tradnl" dirty="0">
                <a:latin typeface="+mj-lt"/>
              </a:rPr>
              <a:t>/</a:t>
            </a:r>
            <a:r>
              <a:rPr lang="es-ES_tradnl" dirty="0" err="1">
                <a:latin typeface="+mj-lt"/>
              </a:rPr>
              <a:t>workflows</a:t>
            </a:r>
            <a:endParaRPr lang="es-ES_tradnl" dirty="0">
              <a:latin typeface="+mj-lt"/>
            </a:endParaRP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+mj-lt"/>
              </a:rPr>
              <a:t>Event</a:t>
            </a:r>
            <a:r>
              <a:rPr lang="es-ES_tradnl" dirty="0">
                <a:latin typeface="+mj-lt"/>
              </a:rPr>
              <a:t>: Define bajo que eventos y </a:t>
            </a:r>
            <a:r>
              <a:rPr lang="es-ES_tradnl" dirty="0" err="1">
                <a:latin typeface="+mj-lt"/>
              </a:rPr>
              <a:t>branches</a:t>
            </a:r>
            <a:r>
              <a:rPr lang="es-ES_tradnl" dirty="0">
                <a:latin typeface="+mj-lt"/>
              </a:rPr>
              <a:t> se va a activar el </a:t>
            </a:r>
            <a:r>
              <a:rPr lang="es-ES_tradnl" dirty="0" err="1">
                <a:latin typeface="+mj-lt"/>
              </a:rPr>
              <a:t>workflow</a:t>
            </a:r>
            <a:endParaRPr lang="es-ES_tradnl" dirty="0">
              <a:latin typeface="+mj-lt"/>
            </a:endParaRP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>
                <a:latin typeface="+mj-lt"/>
              </a:rPr>
              <a:t>Job</a:t>
            </a:r>
            <a:r>
              <a:rPr lang="es-ES_tradnl" dirty="0">
                <a:latin typeface="+mj-lt"/>
              </a:rPr>
              <a:t>: Conjunto de comando a ejecutar, suele realizar una tarea o preparar un output</a:t>
            </a: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+mj-lt"/>
              </a:rPr>
              <a:t>Action</a:t>
            </a:r>
            <a:r>
              <a:rPr lang="es-ES_tradnl" dirty="0">
                <a:latin typeface="+mj-lt"/>
              </a:rPr>
              <a:t>: Modulo preconstruido y reutilizable que alberga pasos definidos</a:t>
            </a: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>
                <a:latin typeface="+mj-lt"/>
              </a:rPr>
              <a:t>Runner</a:t>
            </a:r>
            <a:r>
              <a:rPr lang="es-ES_tradnl" dirty="0">
                <a:latin typeface="+mj-lt"/>
              </a:rPr>
              <a:t>: Imagen a utilizar al momento de ejecutar los pasos</a:t>
            </a: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>
                <a:latin typeface="+mj-lt"/>
              </a:rPr>
              <a:t>Ambiente</a:t>
            </a:r>
            <a:r>
              <a:rPr lang="es-ES_tradnl" dirty="0">
                <a:latin typeface="+mj-lt"/>
              </a:rPr>
              <a:t>: Permite seccionar secretos y variables de entorno</a:t>
            </a: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>
                <a:latin typeface="+mj-lt"/>
              </a:rPr>
              <a:t>Step</a:t>
            </a:r>
            <a:r>
              <a:rPr lang="es-ES_tradnl" dirty="0">
                <a:latin typeface="+mj-lt"/>
              </a:rPr>
              <a:t>: Conjunto de comandos a utilizar</a:t>
            </a:r>
          </a:p>
          <a:p>
            <a:pPr marL="742950" lvl="1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endParaRPr lang="es-ES_tradnl" dirty="0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E48EC5-9D86-2D28-2A7E-27B4AA5550F0}"/>
              </a:ext>
            </a:extLst>
          </p:cNvPr>
          <p:cNvCxnSpPr>
            <a:cxnSpLocks/>
          </p:cNvCxnSpPr>
          <p:nvPr/>
        </p:nvCxnSpPr>
        <p:spPr>
          <a:xfrm>
            <a:off x="542890" y="812397"/>
            <a:ext cx="468373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3092E6-A3DF-BD50-579B-1BF2741EA9E8}"/>
              </a:ext>
            </a:extLst>
          </p:cNvPr>
          <p:cNvSpPr txBox="1"/>
          <p:nvPr/>
        </p:nvSpPr>
        <p:spPr>
          <a:xfrm>
            <a:off x="335043" y="6300139"/>
            <a:ext cx="950862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0499">
              <a:spcAft>
                <a:spcPts val="570"/>
              </a:spcAft>
            </a:pPr>
            <a:r>
              <a:rPr lang="en-US" sz="1383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GitHub Actions billing details:</a:t>
            </a:r>
            <a:r>
              <a:rPr lang="en-US" sz="1383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383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https://</a:t>
            </a:r>
            <a:r>
              <a:rPr lang="en-US" sz="1383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docs.github.com</a:t>
            </a:r>
            <a:r>
              <a:rPr lang="en-US" sz="1383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/</a:t>
            </a:r>
            <a:r>
              <a:rPr lang="en-US" sz="1383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en</a:t>
            </a:r>
            <a:r>
              <a:rPr lang="en-US" sz="1383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/billing/managing-billing-for-</a:t>
            </a:r>
            <a:r>
              <a:rPr lang="en-US" sz="1383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github</a:t>
            </a:r>
            <a:r>
              <a:rPr lang="en-US" sz="1383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-actions/about-billing-for-</a:t>
            </a:r>
            <a:r>
              <a:rPr lang="en-US" sz="1383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github</a:t>
            </a:r>
            <a:r>
              <a:rPr lang="en-US" sz="1383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-actions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2485C25-9F2E-B3AF-FF55-D11E9367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9" y="1573496"/>
            <a:ext cx="5242560" cy="47266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46E6EB-40E7-C3FA-F71A-ED1B908C62DE}"/>
              </a:ext>
            </a:extLst>
          </p:cNvPr>
          <p:cNvCxnSpPr>
            <a:cxnSpLocks/>
          </p:cNvCxnSpPr>
          <p:nvPr/>
        </p:nvCxnSpPr>
        <p:spPr>
          <a:xfrm flipH="1">
            <a:off x="1634836" y="1986455"/>
            <a:ext cx="4461164" cy="917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7AA2D2-861C-AC90-3924-6C8FFE926B74}"/>
              </a:ext>
            </a:extLst>
          </p:cNvPr>
          <p:cNvCxnSpPr>
            <a:cxnSpLocks/>
          </p:cNvCxnSpPr>
          <p:nvPr/>
        </p:nvCxnSpPr>
        <p:spPr>
          <a:xfrm flipH="1" flipV="1">
            <a:off x="738909" y="2309091"/>
            <a:ext cx="5357091" cy="267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0B3634-AE40-0923-27F7-2C076C54FBC6}"/>
              </a:ext>
            </a:extLst>
          </p:cNvPr>
          <p:cNvCxnSpPr>
            <a:cxnSpLocks/>
          </p:cNvCxnSpPr>
          <p:nvPr/>
        </p:nvCxnSpPr>
        <p:spPr>
          <a:xfrm flipH="1" flipV="1">
            <a:off x="841732" y="2622087"/>
            <a:ext cx="5328159" cy="5182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E14F55-0F41-CA1E-D08D-EB51A9375883}"/>
              </a:ext>
            </a:extLst>
          </p:cNvPr>
          <p:cNvCxnSpPr>
            <a:cxnSpLocks/>
          </p:cNvCxnSpPr>
          <p:nvPr/>
        </p:nvCxnSpPr>
        <p:spPr>
          <a:xfrm flipH="1" flipV="1">
            <a:off x="1306286" y="3534229"/>
            <a:ext cx="4789714" cy="183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C0C44C-1648-4E85-E73C-94261669E4FF}"/>
              </a:ext>
            </a:extLst>
          </p:cNvPr>
          <p:cNvCxnSpPr>
            <a:cxnSpLocks/>
          </p:cNvCxnSpPr>
          <p:nvPr/>
        </p:nvCxnSpPr>
        <p:spPr>
          <a:xfrm flipH="1">
            <a:off x="1446630" y="4274457"/>
            <a:ext cx="4723261" cy="3120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BF5C58-C9A0-FB67-D37B-4C121B8BEE01}"/>
              </a:ext>
            </a:extLst>
          </p:cNvPr>
          <p:cNvCxnSpPr>
            <a:cxnSpLocks/>
          </p:cNvCxnSpPr>
          <p:nvPr/>
        </p:nvCxnSpPr>
        <p:spPr>
          <a:xfrm flipH="1">
            <a:off x="1255486" y="4586514"/>
            <a:ext cx="4840514" cy="108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785575-40E2-31D9-204B-7D22FC23D955}"/>
              </a:ext>
            </a:extLst>
          </p:cNvPr>
          <p:cNvCxnSpPr>
            <a:cxnSpLocks/>
          </p:cNvCxnSpPr>
          <p:nvPr/>
        </p:nvCxnSpPr>
        <p:spPr>
          <a:xfrm flipH="1">
            <a:off x="841732" y="4847771"/>
            <a:ext cx="5328159" cy="653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60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55A6-A7DF-B443-8929-2510EE1A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Contenedores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4CBC-2560-E04A-8ED9-871EB5A3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6172200" cy="49530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PE" b="0" dirty="0">
                <a:latin typeface="+mj-lt"/>
              </a:rPr>
              <a:t> Un contenedor es un </a:t>
            </a:r>
            <a:r>
              <a:rPr lang="es-PE" dirty="0">
                <a:latin typeface="+mj-lt"/>
              </a:rPr>
              <a:t>aplicativo  empaquetado  con sus dependencias</a:t>
            </a:r>
            <a:r>
              <a:rPr lang="es-PE" sz="2000" b="0" dirty="0">
                <a:latin typeface="+mj-lt"/>
              </a:rPr>
              <a:t> </a:t>
            </a:r>
          </a:p>
          <a:p>
            <a:pPr lvl="1">
              <a:buFont typeface="Arial" charset="0"/>
              <a:buChar char="•"/>
            </a:pPr>
            <a:r>
              <a:rPr lang="es-PE" b="0" dirty="0">
                <a:latin typeface="+mj-lt"/>
              </a:rPr>
              <a:t>Múltiples contenedores se pueden ejecutar dentro de un mismo servidor, aislados de otros contenedores ejecutándose en su propio contexto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68830-F272-FF4A-BF26-6D7569CE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A81F-5E2C-2E4D-A217-11B91391D3AF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47800"/>
            <a:ext cx="424961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6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8CEE1-0365-37E6-328F-7BB6C3FBA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3797B-A7F0-E805-F082-55835482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Dockerfile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F1DD7FDE-4763-049C-31C1-30D1A168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8" y="2750427"/>
            <a:ext cx="11097349" cy="28875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E3F7C-0F42-8A33-0468-A0F4B62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924A81F-5E2C-2E4D-A217-11B91391D3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276D2D-ED28-67CD-9A4F-DCC8133E8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628" y="511229"/>
            <a:ext cx="3579320" cy="116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000" dirty="0">
                <a:latin typeface="+mj-lt"/>
              </a:rPr>
              <a:t>Serie de instrucciones usadas por Docker para construir una imagen</a:t>
            </a:r>
            <a:endParaRPr lang="es-PE" sz="2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870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87085</TotalTime>
  <Words>3118</Words>
  <Application>Microsoft Macintosh PowerPoint</Application>
  <PresentationFormat>Widescreen</PresentationFormat>
  <Paragraphs>413</Paragraphs>
  <Slides>42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微软雅黑</vt:lpstr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Contenedores Docker</vt:lpstr>
      <vt:lpstr>Dockerfile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- Kubernetes vs Helm</vt:lpstr>
      <vt:lpstr>Upgrade/Rollback - Kubernetes vs Helm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Ramirez</dc:creator>
  <cp:lastModifiedBy>Diego Ramirez</cp:lastModifiedBy>
  <cp:revision>6</cp:revision>
  <dcterms:created xsi:type="dcterms:W3CDTF">2023-12-14T00:45:27Z</dcterms:created>
  <dcterms:modified xsi:type="dcterms:W3CDTF">2024-03-20T17:26:00Z</dcterms:modified>
</cp:coreProperties>
</file>